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doc" ContentType="application/msword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xls" ContentType="application/vnd.ms-exce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20" r:id="rId64"/>
    <p:sldId id="319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8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43674-E023-4526-9D1B-0D590D169F39}" type="datetimeFigureOut">
              <a:rPr lang="hu-HU" smtClean="0"/>
              <a:t>2014.11.16.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C3C82-9410-42B0-9052-E1FEE2F66475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735A97-238D-4F64-80D3-4DB5FC6911BE}" type="slidenum">
              <a:rPr lang="hu-HU" smtClean="0"/>
              <a:pPr/>
              <a:t>34</a:t>
            </a:fld>
            <a:endParaRPr lang="hu-HU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smtClean="0"/>
              <a:t>Eddig ment le 2009.04.21-én!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6AC5F4-A403-4B13-8B36-B687C030E36E}" type="slidenum">
              <a:rPr lang="en-GB"/>
              <a:pPr/>
              <a:t>55</a:t>
            </a:fld>
            <a:endParaRPr lang="en-GB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/>
              <a:t>LichtForum/40</a:t>
            </a:r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9DC77F-4362-4F94-A01B-C0D6485FA9A9}" type="slidenum">
              <a:rPr lang="en-GB"/>
              <a:pPr/>
              <a:t>57</a:t>
            </a:fld>
            <a:endParaRPr lang="en-GB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/>
              <a:t>LichtForum40</a:t>
            </a:r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0CBA6-BE64-40B5-940B-B5D20CE8AC61}" type="datetimeFigureOut">
              <a:rPr lang="hu-HU" smtClean="0"/>
              <a:t>2014.11.16.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BA348-5809-48B0-AB61-3BB052FE694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0CBA6-BE64-40B5-940B-B5D20CE8AC61}" type="datetimeFigureOut">
              <a:rPr lang="hu-HU" smtClean="0"/>
              <a:t>2014.11.16.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BA348-5809-48B0-AB61-3BB052FE694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0CBA6-BE64-40B5-940B-B5D20CE8AC61}" type="datetimeFigureOut">
              <a:rPr lang="hu-HU" smtClean="0"/>
              <a:t>2014.11.16.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BA348-5809-48B0-AB61-3BB052FE694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3DC26-91B2-4C23-AED8-6AFA12E18AFE}" type="datetime1">
              <a:rPr lang="hu-HU" smtClean="0"/>
              <a:pPr>
                <a:defRPr/>
              </a:pPr>
              <a:t>2014.11.16.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OMKTI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45886-BC14-40CB-8A7B-F10E7AFC6E8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0CBA6-BE64-40B5-940B-B5D20CE8AC61}" type="datetimeFigureOut">
              <a:rPr lang="hu-HU" smtClean="0"/>
              <a:t>2014.11.16.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BA348-5809-48B0-AB61-3BB052FE694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0CBA6-BE64-40B5-940B-B5D20CE8AC61}" type="datetimeFigureOut">
              <a:rPr lang="hu-HU" smtClean="0"/>
              <a:t>2014.11.16.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BA348-5809-48B0-AB61-3BB052FE694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0CBA6-BE64-40B5-940B-B5D20CE8AC61}" type="datetimeFigureOut">
              <a:rPr lang="hu-HU" smtClean="0"/>
              <a:t>2014.11.16.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BA348-5809-48B0-AB61-3BB052FE694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0CBA6-BE64-40B5-940B-B5D20CE8AC61}" type="datetimeFigureOut">
              <a:rPr lang="hu-HU" smtClean="0"/>
              <a:t>2014.11.16.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BA348-5809-48B0-AB61-3BB052FE694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0CBA6-BE64-40B5-940B-B5D20CE8AC61}" type="datetimeFigureOut">
              <a:rPr lang="hu-HU" smtClean="0"/>
              <a:t>2014.11.16.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BA348-5809-48B0-AB61-3BB052FE694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0CBA6-BE64-40B5-940B-B5D20CE8AC61}" type="datetimeFigureOut">
              <a:rPr lang="hu-HU" smtClean="0"/>
              <a:t>2014.11.16.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BA348-5809-48B0-AB61-3BB052FE694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0CBA6-BE64-40B5-940B-B5D20CE8AC61}" type="datetimeFigureOut">
              <a:rPr lang="hu-HU" smtClean="0"/>
              <a:t>2014.11.16.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BA348-5809-48B0-AB61-3BB052FE694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0CBA6-BE64-40B5-940B-B5D20CE8AC61}" type="datetimeFigureOut">
              <a:rPr lang="hu-HU" smtClean="0"/>
              <a:t>2014.11.16.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BA348-5809-48B0-AB61-3BB052FE694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0CBA6-BE64-40B5-940B-B5D20CE8AC61}" type="datetimeFigureOut">
              <a:rPr lang="hu-HU" smtClean="0"/>
              <a:t>2014.11.16.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BA348-5809-48B0-AB61-3BB052FE6944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-2003_dokumentum1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munkalap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3.bin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w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72.png"/><Relationship Id="rId4" Type="http://schemas.openxmlformats.org/officeDocument/2006/relationships/oleObject" Target="../embeddings/oleObject5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3.ea. Fényforrások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E5ED8A3-BFE7-4D1B-AD72-DC399CCE1327}" type="datetime1">
              <a:rPr lang="hu-HU" smtClean="0"/>
              <a:pPr/>
              <a:t>2014.11.16.</a:t>
            </a:fld>
            <a:endParaRPr lang="hu-HU"/>
          </a:p>
        </p:txBody>
      </p:sp>
      <p:sp>
        <p:nvSpPr>
          <p:cNvPr id="12291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smtClean="0"/>
              <a:t>OMKTI</a:t>
            </a:r>
          </a:p>
        </p:txBody>
      </p:sp>
      <p:sp>
        <p:nvSpPr>
          <p:cNvPr id="12292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449606-17AE-4995-8554-0AB4CF669E61}" type="slidenum">
              <a:rPr lang="hu-HU" smtClean="0"/>
              <a:pPr/>
              <a:t>10</a:t>
            </a:fld>
            <a:endParaRPr lang="hu-HU" smtClean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Izzólámpa fajták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Vákuumlámpák</a:t>
            </a:r>
          </a:p>
          <a:p>
            <a:pPr eaLnBrk="1" hangingPunct="1">
              <a:buFontTx/>
              <a:buNone/>
            </a:pPr>
            <a:endParaRPr lang="hu-HU" smtClean="0"/>
          </a:p>
          <a:p>
            <a:pPr eaLnBrk="1" hangingPunct="1">
              <a:buFontTx/>
              <a:buNone/>
            </a:pPr>
            <a:endParaRPr lang="hu-HU" smtClean="0"/>
          </a:p>
          <a:p>
            <a:pPr eaLnBrk="1" hangingPunct="1">
              <a:buFontTx/>
              <a:buNone/>
            </a:pPr>
            <a:endParaRPr lang="hu-HU" smtClean="0"/>
          </a:p>
          <a:p>
            <a:pPr eaLnBrk="1" hangingPunct="1"/>
            <a:r>
              <a:rPr lang="hu-HU" smtClean="0"/>
              <a:t>Gáztöltésű lámpák</a:t>
            </a:r>
            <a:br>
              <a:rPr lang="hu-HU" smtClean="0"/>
            </a:br>
            <a:endParaRPr lang="el-GR" smtClean="0">
              <a:cs typeface="Arial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971550" y="2684463"/>
            <a:ext cx="61928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hu-HU">
                <a:latin typeface="Arial" charset="0"/>
              </a:rPr>
              <a:t>hátránya: az izzótest nagyon párolog (sebessége exp.↑T-vel)→bura feketedés→</a:t>
            </a:r>
            <a:r>
              <a:rPr lang="el-GR">
                <a:latin typeface="Arial" charset="0"/>
              </a:rPr>
              <a:t>Φ</a:t>
            </a:r>
            <a:r>
              <a:rPr lang="hu-HU">
                <a:latin typeface="Arial" charset="0"/>
              </a:rPr>
              <a:t>és T</a:t>
            </a:r>
            <a:r>
              <a:rPr lang="hu-HU" baseline="-25000">
                <a:latin typeface="Arial" charset="0"/>
              </a:rPr>
              <a:t>n</a:t>
            </a:r>
            <a:r>
              <a:rPr lang="hu-HU">
                <a:latin typeface="Arial" charset="0"/>
              </a:rPr>
              <a:t> ↓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900113" y="4953000"/>
            <a:ext cx="74818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latin typeface="Arial" charset="0"/>
              </a:rPr>
              <a:t>feltétel: kémiailag közömbös gáz→nemes gáz vagy N</a:t>
            </a:r>
            <a:br>
              <a:rPr lang="hu-HU">
                <a:latin typeface="Arial" charset="0"/>
              </a:rPr>
            </a:br>
            <a:r>
              <a:rPr lang="hu-HU">
                <a:latin typeface="Arial" charset="0"/>
              </a:rPr>
              <a:t>hátránya: ↓az izzószál T;↑bura T→</a:t>
            </a:r>
            <a:r>
              <a:rPr lang="el-GR">
                <a:latin typeface="Arial" charset="0"/>
              </a:rPr>
              <a:t>Φ </a:t>
            </a:r>
            <a:r>
              <a:rPr lang="hu-HU">
                <a:latin typeface="Arial" charset="0"/>
              </a:rPr>
              <a:t>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  <p:bldP spid="21507" grpId="0" build="p" autoUpdateAnimBg="0" advAuto="0"/>
      <p:bldP spid="21508" grpId="0" autoUpdateAnimBg="0"/>
      <p:bldP spid="2150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átum helye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1924C63-CB48-4858-BEC5-8F446CBE6ED3}" type="datetime1">
              <a:rPr lang="hu-HU" smtClean="0"/>
              <a:pPr/>
              <a:t>2014.11.16.</a:t>
            </a:fld>
            <a:endParaRPr lang="hu-HU"/>
          </a:p>
        </p:txBody>
      </p:sp>
      <p:sp>
        <p:nvSpPr>
          <p:cNvPr id="13315" name="Élőláb helye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smtClean="0"/>
              <a:t>OMKTI</a:t>
            </a:r>
          </a:p>
        </p:txBody>
      </p:sp>
      <p:sp>
        <p:nvSpPr>
          <p:cNvPr id="13316" name="Dia számának hely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5321E7-9D18-4560-84BA-376AF39D3646}" type="slidenum">
              <a:rPr lang="hu-HU" smtClean="0"/>
              <a:pPr/>
              <a:t>11</a:t>
            </a:fld>
            <a:endParaRPr lang="hu-HU" smtClean="0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539750" y="260350"/>
            <a:ext cx="4319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800"/>
              <a:t>Mi a megoldás?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539750" y="981075"/>
            <a:ext cx="79200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hu-HU">
                <a:cs typeface="Times New Roman" pitchFamily="18" charset="0"/>
              </a:rPr>
              <a:t>Langmuir (1900 évek eleje) </a:t>
            </a:r>
            <a:r>
              <a:rPr lang="hu-HU"/>
              <a:t>a hőveszteség </a:t>
            </a:r>
            <a:r>
              <a:rPr lang="hu-HU">
                <a:latin typeface="Arial" charset="0"/>
              </a:rPr>
              <a:t>↓</a:t>
            </a:r>
            <a:r>
              <a:rPr lang="hu-HU">
                <a:cs typeface="Times New Roman" pitchFamily="18" charset="0"/>
              </a:rPr>
              <a:t> spiralizálással (üreg effektus →nincs áramlásos hőterjedés→a spirálmenetek hőenergiájuk egy részét egymásnak adják át.)</a:t>
            </a:r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4319588" y="4292600"/>
            <a:ext cx="503237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42875" y="4941888"/>
            <a:ext cx="889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Xenon vagy kripton</a:t>
            </a:r>
            <a:r>
              <a:rPr lang="hu-HU">
                <a:cs typeface="Times New Roman" pitchFamily="18" charset="0"/>
              </a:rPr>
              <a:t>→könnyű ionizáció, villamos ív keletkezhet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476375" y="5589588"/>
            <a:ext cx="7343775" cy="457200"/>
            <a:chOff x="930" y="3521"/>
            <a:chExt cx="4626" cy="288"/>
          </a:xfrm>
        </p:grpSpPr>
        <p:sp>
          <p:nvSpPr>
            <p:cNvPr id="13323" name="Text Box 7"/>
            <p:cNvSpPr txBox="1">
              <a:spLocks noChangeArrowheads="1"/>
            </p:cNvSpPr>
            <p:nvPr/>
          </p:nvSpPr>
          <p:spPr bwMode="auto">
            <a:xfrm>
              <a:off x="930" y="3521"/>
              <a:ext cx="6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/>
                <a:t>Drága</a:t>
              </a:r>
            </a:p>
          </p:txBody>
        </p:sp>
        <p:sp>
          <p:nvSpPr>
            <p:cNvPr id="13324" name="AutoShape 8"/>
            <p:cNvSpPr>
              <a:spLocks noChangeArrowheads="1"/>
            </p:cNvSpPr>
            <p:nvPr/>
          </p:nvSpPr>
          <p:spPr bwMode="auto">
            <a:xfrm>
              <a:off x="1791" y="3612"/>
              <a:ext cx="635" cy="181"/>
            </a:xfrm>
            <a:prstGeom prst="rightArrow">
              <a:avLst>
                <a:gd name="adj1" fmla="val 50000"/>
                <a:gd name="adj2" fmla="val 8770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325" name="Text Box 9"/>
            <p:cNvSpPr txBox="1">
              <a:spLocks noChangeArrowheads="1"/>
            </p:cNvSpPr>
            <p:nvPr/>
          </p:nvSpPr>
          <p:spPr bwMode="auto">
            <a:xfrm>
              <a:off x="2699" y="3521"/>
              <a:ext cx="104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/>
                <a:t>Argon</a:t>
              </a:r>
            </a:p>
          </p:txBody>
        </p:sp>
        <p:sp>
          <p:nvSpPr>
            <p:cNvPr id="13326" name="Text Box 10"/>
            <p:cNvSpPr txBox="1">
              <a:spLocks noChangeArrowheads="1"/>
            </p:cNvSpPr>
            <p:nvPr/>
          </p:nvSpPr>
          <p:spPr bwMode="auto">
            <a:xfrm>
              <a:off x="4059" y="3521"/>
              <a:ext cx="14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/>
                <a:t>93% Ar és 7% N</a:t>
              </a:r>
              <a:r>
                <a:rPr lang="hu-HU" baseline="-25000"/>
                <a:t>2</a:t>
              </a:r>
              <a:endParaRPr lang="hu-HU"/>
            </a:p>
          </p:txBody>
        </p:sp>
      </p:grp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468313" y="2205038"/>
            <a:ext cx="8135937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1325" indent="-441325">
              <a:buFontTx/>
              <a:buAutoNum type="arabicPeriod" startAt="2"/>
            </a:pPr>
            <a:r>
              <a:rPr lang="hu-HU"/>
              <a:t>Spiralizálás további eredménye: izzótest lerövidül, kisebb         felületen érintkezik a gázzal</a:t>
            </a:r>
          </a:p>
          <a:p>
            <a:pPr marL="441325" indent="-441325" algn="ctr"/>
            <a:r>
              <a:rPr lang="hu-HU"/>
              <a:t>↓</a:t>
            </a:r>
          </a:p>
          <a:p>
            <a:pPr marL="441325" indent="-441325" algn="ctr"/>
            <a:r>
              <a:rPr lang="hu-HU"/>
              <a:t>A gáz hővezetőképessége legyen kicsi</a:t>
            </a:r>
          </a:p>
          <a:p>
            <a:pPr marL="441325" indent="-441325">
              <a:spcBef>
                <a:spcPct val="50000"/>
              </a:spcBef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31" grpId="0" autoUpdateAnimBg="0"/>
      <p:bldP spid="22532" grpId="0" animBg="1"/>
      <p:bldP spid="22533" grpId="0" autoUpdateAnimBg="0"/>
      <p:bldP spid="2253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átum helye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211C162-4B93-40D4-9F8F-451E4AC9D250}" type="datetime1">
              <a:rPr lang="hu-HU" smtClean="0"/>
              <a:pPr/>
              <a:t>2014.11.16.</a:t>
            </a:fld>
            <a:endParaRPr lang="hu-HU"/>
          </a:p>
        </p:txBody>
      </p:sp>
      <p:sp>
        <p:nvSpPr>
          <p:cNvPr id="14339" name="Élőláb helye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smtClean="0"/>
              <a:t>OMKTI</a:t>
            </a:r>
          </a:p>
        </p:txBody>
      </p:sp>
      <p:sp>
        <p:nvSpPr>
          <p:cNvPr id="14340" name="Dia számának hely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1846C7-2466-4D66-8FD9-C1A2380AF11F}" type="slidenum">
              <a:rPr lang="hu-HU" smtClean="0"/>
              <a:pPr/>
              <a:t>12</a:t>
            </a:fld>
            <a:endParaRPr lang="hu-HU" smtClean="0"/>
          </a:p>
        </p:txBody>
      </p:sp>
      <p:sp>
        <p:nvSpPr>
          <p:cNvPr id="14341" name="Text Box 2"/>
          <p:cNvSpPr txBox="1">
            <a:spLocks noChangeArrowheads="1"/>
          </p:cNvSpPr>
          <p:nvPr/>
        </p:nvSpPr>
        <p:spPr bwMode="auto">
          <a:xfrm>
            <a:off x="2124075" y="0"/>
            <a:ext cx="48244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/>
              <a:t>Par lámpa</a:t>
            </a:r>
          </a:p>
        </p:txBody>
      </p:sp>
      <p:sp>
        <p:nvSpPr>
          <p:cNvPr id="14342" name="Text Box 3"/>
          <p:cNvSpPr txBox="1">
            <a:spLocks noChangeArrowheads="1"/>
          </p:cNvSpPr>
          <p:nvPr/>
        </p:nvSpPr>
        <p:spPr bwMode="auto">
          <a:xfrm>
            <a:off x="5724525" y="1268413"/>
            <a:ext cx="3240088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hu-HU" sz="2000">
                <a:latin typeface="Arial" charset="0"/>
              </a:rPr>
              <a:t>Préselt üveg reflektor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hu-HU" sz="2000">
                <a:latin typeface="Arial" charset="0"/>
              </a:rPr>
              <a:t>Al hidegtükör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hu-HU" sz="2000">
                <a:latin typeface="Arial" charset="0"/>
              </a:rPr>
              <a:t>Préselt üveg lencse (spot vagy flood)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hu-HU" sz="2000">
                <a:latin typeface="Arial" charset="0"/>
              </a:rPr>
              <a:t>Spirál</a:t>
            </a:r>
          </a:p>
          <a:p>
            <a:pPr marL="342900" indent="-342900">
              <a:spcBef>
                <a:spcPct val="50000"/>
              </a:spcBef>
            </a:pPr>
            <a:r>
              <a:rPr lang="hu-HU" sz="2000">
                <a:latin typeface="Arial" charset="0"/>
              </a:rPr>
              <a:t>7. Getter</a:t>
            </a:r>
          </a:p>
          <a:p>
            <a:pPr marL="342900" indent="-342900">
              <a:spcBef>
                <a:spcPct val="50000"/>
              </a:spcBef>
            </a:pPr>
            <a:r>
              <a:rPr lang="hu-HU" sz="2000">
                <a:latin typeface="Arial" charset="0"/>
              </a:rPr>
              <a:t>11. Fej szigetelt része</a:t>
            </a:r>
          </a:p>
          <a:p>
            <a:pPr marL="342900" indent="-342900">
              <a:spcBef>
                <a:spcPct val="50000"/>
              </a:spcBef>
            </a:pPr>
            <a:r>
              <a:rPr lang="hu-HU" sz="2000">
                <a:latin typeface="Arial" charset="0"/>
              </a:rPr>
              <a:t>17. Biztosító</a:t>
            </a:r>
          </a:p>
          <a:p>
            <a:pPr marL="342900" indent="-342900">
              <a:spcBef>
                <a:spcPct val="50000"/>
              </a:spcBef>
            </a:pPr>
            <a:r>
              <a:rPr lang="hu-HU" sz="2000">
                <a:latin typeface="Arial" charset="0"/>
              </a:rPr>
              <a:t>19. Érintkező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9388" y="1341438"/>
            <a:ext cx="5618162" cy="4351337"/>
            <a:chOff x="113" y="845"/>
            <a:chExt cx="3539" cy="2741"/>
          </a:xfrm>
        </p:grpSpPr>
        <p:pic>
          <p:nvPicPr>
            <p:cNvPr id="14344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3" y="845"/>
              <a:ext cx="3539" cy="2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5" name="Oval 6"/>
            <p:cNvSpPr>
              <a:spLocks noChangeArrowheads="1"/>
            </p:cNvSpPr>
            <p:nvPr/>
          </p:nvSpPr>
          <p:spPr bwMode="auto">
            <a:xfrm>
              <a:off x="2784" y="2160"/>
              <a:ext cx="144" cy="144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346" name="Oval 7"/>
            <p:cNvSpPr>
              <a:spLocks noChangeArrowheads="1"/>
            </p:cNvSpPr>
            <p:nvPr/>
          </p:nvSpPr>
          <p:spPr bwMode="auto">
            <a:xfrm>
              <a:off x="2784" y="2352"/>
              <a:ext cx="192" cy="24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347" name="Oval 8"/>
            <p:cNvSpPr>
              <a:spLocks noChangeArrowheads="1"/>
            </p:cNvSpPr>
            <p:nvPr/>
          </p:nvSpPr>
          <p:spPr bwMode="auto">
            <a:xfrm>
              <a:off x="2400" y="1920"/>
              <a:ext cx="192" cy="19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átum hely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5DE90AA-E660-4ED0-B9CD-1C6E9ACDE304}" type="datetime1">
              <a:rPr lang="hu-HU" smtClean="0"/>
              <a:pPr/>
              <a:t>2014.11.16.</a:t>
            </a:fld>
            <a:endParaRPr lang="hu-HU"/>
          </a:p>
        </p:txBody>
      </p:sp>
      <p:sp>
        <p:nvSpPr>
          <p:cNvPr id="15363" name="Élőláb hely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smtClean="0"/>
              <a:t>OMKTI</a:t>
            </a:r>
          </a:p>
        </p:txBody>
      </p:sp>
      <p:sp>
        <p:nvSpPr>
          <p:cNvPr id="15364" name="Dia számának hely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EA3BB5-882B-4E06-9B86-F8C383ED4F72}" type="slidenum">
              <a:rPr lang="hu-HU" smtClean="0"/>
              <a:pPr/>
              <a:t>13</a:t>
            </a:fld>
            <a:endParaRPr lang="hu-HU" smtClean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Halogénlámpa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468313" y="1484313"/>
            <a:ext cx="583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1959 Zubler és Mosby (fluor, klór, </a:t>
            </a:r>
            <a:r>
              <a:rPr lang="hu-HU">
                <a:solidFill>
                  <a:srgbClr val="FF5050"/>
                </a:solidFill>
              </a:rPr>
              <a:t>bróm, jód</a:t>
            </a:r>
            <a:r>
              <a:rPr lang="hu-HU"/>
              <a:t>)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95288" y="2276475"/>
            <a:ext cx="540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Körfolyamat: W +2X   </a:t>
            </a:r>
            <a:r>
              <a:rPr lang="hu-HU">
                <a:cs typeface="Times New Roman" pitchFamily="18" charset="0"/>
              </a:rPr>
              <a:t>↔   WX</a:t>
            </a:r>
            <a:r>
              <a:rPr lang="hu-HU" baseline="-25000">
                <a:cs typeface="Times New Roman" pitchFamily="18" charset="0"/>
              </a:rPr>
              <a:t>2</a:t>
            </a:r>
            <a:endParaRPr lang="hu-HU">
              <a:cs typeface="Times New Roman" pitchFamily="18" charset="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468313" y="3048000"/>
            <a:ext cx="381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Hőmérséklet viszonyok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23850" y="3886200"/>
            <a:ext cx="71771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8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hu-HU" sz="2800" b="1" baseline="-25000" dirty="0" err="1">
                <a:latin typeface="Times New Roman" pitchFamily="18" charset="0"/>
                <a:cs typeface="Times New Roman" pitchFamily="18" charset="0"/>
              </a:rPr>
              <a:t>spirál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 </a:t>
            </a:r>
            <a:r>
              <a:rPr lang="hu-HU" sz="2800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hu-HU" sz="2800" b="1" baseline="-250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disszociációs</a:t>
            </a:r>
            <a:r>
              <a:rPr lang="hu-HU" sz="2800" b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</a:t>
            </a:r>
            <a:r>
              <a:rPr lang="hu-HU" sz="2800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hu-HU" sz="2800" b="1" baseline="-250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bura</a:t>
            </a:r>
            <a:r>
              <a:rPr lang="hu-HU" sz="2800" b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</a:t>
            </a:r>
            <a:r>
              <a:rPr lang="hu-HU" sz="2800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hu-HU" sz="2800" b="1" baseline="-250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lecsapodás</a:t>
            </a:r>
            <a:r>
              <a:rPr lang="hu-HU" b="1" baseline="-25000" dirty="0" err="1">
                <a:sym typeface="Symbol" pitchFamily="18" charset="2"/>
              </a:rPr>
              <a:t>i</a:t>
            </a:r>
            <a:endParaRPr lang="hu-HU" b="1" baseline="-25000" dirty="0">
              <a:sym typeface="Symbol" pitchFamily="18" charset="2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990600" y="4572000"/>
            <a:ext cx="1524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Párolgás befogja a halogén elemet</a:t>
            </a:r>
          </a:p>
        </p:txBody>
      </p:sp>
      <p:sp>
        <p:nvSpPr>
          <p:cNvPr id="26632" name="AutoShape 8"/>
          <p:cNvSpPr>
            <a:spLocks noChangeArrowheads="1"/>
          </p:cNvSpPr>
          <p:nvPr/>
        </p:nvSpPr>
        <p:spPr bwMode="auto">
          <a:xfrm>
            <a:off x="3276600" y="4419600"/>
            <a:ext cx="228600" cy="6858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2971800" y="53340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cs typeface="Times New Roman" pitchFamily="18" charset="0"/>
              </a:rPr>
              <a:t>≥</a:t>
            </a:r>
            <a:r>
              <a:rPr lang="hu-HU"/>
              <a:t>500 K </a:t>
            </a:r>
          </a:p>
        </p:txBody>
      </p:sp>
      <p:sp>
        <p:nvSpPr>
          <p:cNvPr id="26634" name="AutoShape 10"/>
          <p:cNvSpPr>
            <a:spLocks noChangeArrowheads="1"/>
          </p:cNvSpPr>
          <p:nvPr/>
        </p:nvSpPr>
        <p:spPr bwMode="auto">
          <a:xfrm>
            <a:off x="4876800" y="5334000"/>
            <a:ext cx="1066800" cy="4572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6477000" y="5410200"/>
            <a:ext cx="1828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Más alakú bura kell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7" grpId="0" autoUpdateAnimBg="0"/>
      <p:bldP spid="26628" grpId="0" autoUpdateAnimBg="0"/>
      <p:bldP spid="26629" grpId="0" autoUpdateAnimBg="0"/>
      <p:bldP spid="26630" grpId="0" autoUpdateAnimBg="0"/>
      <p:bldP spid="26631" grpId="0" autoUpdateAnimBg="0"/>
      <p:bldP spid="26632" grpId="0" animBg="1"/>
      <p:bldP spid="26633" grpId="0" autoUpdateAnimBg="0"/>
      <p:bldP spid="26634" grpId="0" animBg="1"/>
      <p:bldP spid="2663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átum helye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4EF6867-D857-478B-9B93-618C24FB8C1F}" type="datetime1">
              <a:rPr lang="hu-HU" smtClean="0"/>
              <a:pPr/>
              <a:t>2014.11.16.</a:t>
            </a:fld>
            <a:endParaRPr lang="hu-HU"/>
          </a:p>
        </p:txBody>
      </p:sp>
      <p:sp>
        <p:nvSpPr>
          <p:cNvPr id="16387" name="Élőláb helye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smtClean="0"/>
              <a:t>OMKTI</a:t>
            </a:r>
          </a:p>
        </p:txBody>
      </p:sp>
      <p:sp>
        <p:nvSpPr>
          <p:cNvPr id="16388" name="Dia számának hely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41C474-C4CE-45F5-8AA8-1C8752A5C15A}" type="slidenum">
              <a:rPr lang="hu-HU" smtClean="0"/>
              <a:pPr/>
              <a:t>14</a:t>
            </a:fld>
            <a:endParaRPr lang="hu-HU" smtClean="0"/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990600" y="8382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905000" y="990600"/>
            <a:ext cx="5486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hu-HU"/>
              <a:t>WX</a:t>
            </a:r>
            <a:r>
              <a:rPr lang="hu-HU" baseline="-25000"/>
              <a:t>2 </a:t>
            </a:r>
            <a:r>
              <a:rPr lang="hu-HU"/>
              <a:t>felhalmozódik, jelentős koncentrációs gradiens alakul ki, (falnál sok elem, spirálnál elvben nincs)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905000" y="2286000"/>
            <a:ext cx="5410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hu-HU"/>
              <a:t>A koncentráció gradiens a diffúzió hajtóereje </a:t>
            </a:r>
            <a:r>
              <a:rPr lang="hu-HU">
                <a:sym typeface="Symbol" pitchFamily="18" charset="2"/>
              </a:rPr>
              <a:t> visszafelé indulnak a WX</a:t>
            </a:r>
            <a:r>
              <a:rPr lang="hu-HU" baseline="-25000">
                <a:sym typeface="Symbol" pitchFamily="18" charset="2"/>
              </a:rPr>
              <a:t>2</a:t>
            </a:r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4267200" y="3200400"/>
            <a:ext cx="530225" cy="1066800"/>
          </a:xfrm>
          <a:prstGeom prst="downArrow">
            <a:avLst>
              <a:gd name="adj1" fmla="val 50000"/>
              <a:gd name="adj2" fmla="val 50299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743200" y="44196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Nincs bura feketedés; </a:t>
            </a:r>
            <a:r>
              <a:rPr lang="hu-HU">
                <a:sym typeface="Symbol" pitchFamily="18" charset="2"/>
              </a:rPr>
              <a:t> T; </a:t>
            </a:r>
            <a:endParaRPr lang="hu-HU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981200" y="5029200"/>
            <a:ext cx="5410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ym typeface="Symbol" pitchFamily="18" charset="2"/>
              </a:rPr>
              <a:t> Spirál hőmérséklet;  Színhőmérséklet;   fényhasznosítás;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651" grpId="0" autoUpdateAnimBg="0"/>
      <p:bldP spid="27652" grpId="0" autoUpdateAnimBg="0"/>
      <p:bldP spid="27653" grpId="0" animBg="1"/>
      <p:bldP spid="27654" grpId="0" autoUpdateAnimBg="0"/>
      <p:bldP spid="2765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átum helye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C5FD1C4-A437-4090-9E2E-BF177289A080}" type="datetime1">
              <a:rPr lang="hu-HU" smtClean="0"/>
              <a:pPr/>
              <a:t>2014.11.16.</a:t>
            </a:fld>
            <a:endParaRPr lang="hu-HU"/>
          </a:p>
        </p:txBody>
      </p:sp>
      <p:sp>
        <p:nvSpPr>
          <p:cNvPr id="17411" name="Élőláb helye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smtClean="0"/>
              <a:t>OMKTI</a:t>
            </a:r>
          </a:p>
        </p:txBody>
      </p:sp>
      <p:sp>
        <p:nvSpPr>
          <p:cNvPr id="17412" name="Dia számának hely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FB8579-25B4-4789-B062-01392F1678D5}" type="slidenum">
              <a:rPr lang="hu-HU" smtClean="0"/>
              <a:pPr/>
              <a:t>15</a:t>
            </a:fld>
            <a:endParaRPr lang="hu-HU" smtClean="0"/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75" y="2438400"/>
            <a:ext cx="61055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3"/>
          <p:cNvSpPr txBox="1">
            <a:spLocks noChangeArrowheads="1"/>
          </p:cNvSpPr>
          <p:nvPr/>
        </p:nvSpPr>
        <p:spPr bwMode="auto">
          <a:xfrm>
            <a:off x="1042988" y="692150"/>
            <a:ext cx="612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Ceruza lámpa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átum helye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50055E1-A5BF-4163-A6AC-C2036770E419}" type="datetime1">
              <a:rPr lang="hu-HU" smtClean="0"/>
              <a:pPr/>
              <a:t>2014.11.16.</a:t>
            </a:fld>
            <a:endParaRPr lang="hu-HU"/>
          </a:p>
        </p:txBody>
      </p:sp>
      <p:sp>
        <p:nvSpPr>
          <p:cNvPr id="18435" name="Élőláb helye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smtClean="0"/>
              <a:t>OMKTI</a:t>
            </a:r>
          </a:p>
        </p:txBody>
      </p:sp>
      <p:sp>
        <p:nvSpPr>
          <p:cNvPr id="18436" name="Dia számának hely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875C7B-DCED-4A46-A56C-583ADA8A40D4}" type="slidenum">
              <a:rPr lang="hu-HU" smtClean="0"/>
              <a:pPr/>
              <a:t>16</a:t>
            </a:fld>
            <a:endParaRPr lang="hu-HU" smtClean="0"/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8763" y="1196975"/>
            <a:ext cx="608647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3"/>
          <p:cNvSpPr txBox="1">
            <a:spLocks noChangeArrowheads="1"/>
          </p:cNvSpPr>
          <p:nvPr/>
        </p:nvSpPr>
        <p:spPr bwMode="auto">
          <a:xfrm>
            <a:off x="1619250" y="404813"/>
            <a:ext cx="583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Hálózati feszültségű halogénlámpák</a:t>
            </a:r>
          </a:p>
        </p:txBody>
      </p:sp>
      <p:sp>
        <p:nvSpPr>
          <p:cNvPr id="18439" name="Text Box 4"/>
          <p:cNvSpPr txBox="1">
            <a:spLocks noChangeArrowheads="1"/>
          </p:cNvSpPr>
          <p:nvPr/>
        </p:nvSpPr>
        <p:spPr bwMode="auto">
          <a:xfrm>
            <a:off x="539750" y="5084763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A – PAR 20</a:t>
            </a:r>
          </a:p>
        </p:txBody>
      </p:sp>
      <p:sp>
        <p:nvSpPr>
          <p:cNvPr id="18440" name="Text Box 5"/>
          <p:cNvSpPr txBox="1">
            <a:spLocks noChangeArrowheads="1"/>
          </p:cNvSpPr>
          <p:nvPr/>
        </p:nvSpPr>
        <p:spPr bwMode="auto">
          <a:xfrm>
            <a:off x="2627313" y="5084763"/>
            <a:ext cx="23764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4988" indent="-534988">
              <a:spcBef>
                <a:spcPct val="50000"/>
              </a:spcBef>
            </a:pPr>
            <a:r>
              <a:rPr lang="hu-HU"/>
              <a:t>B – külső burás</a:t>
            </a:r>
            <a:br>
              <a:rPr lang="hu-HU"/>
            </a:br>
            <a:r>
              <a:rPr lang="hu-HU"/>
              <a:t>ceruzalámpa</a:t>
            </a:r>
          </a:p>
        </p:txBody>
      </p:sp>
      <p:sp>
        <p:nvSpPr>
          <p:cNvPr id="18441" name="Text Box 6"/>
          <p:cNvSpPr txBox="1">
            <a:spLocks noChangeArrowheads="1"/>
          </p:cNvSpPr>
          <p:nvPr/>
        </p:nvSpPr>
        <p:spPr bwMode="auto">
          <a:xfrm>
            <a:off x="5076825" y="5084763"/>
            <a:ext cx="194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C – halo BTT</a:t>
            </a:r>
          </a:p>
        </p:txBody>
      </p:sp>
      <p:sp>
        <p:nvSpPr>
          <p:cNvPr id="18442" name="Text Box 7"/>
          <p:cNvSpPr txBox="1">
            <a:spLocks noChangeArrowheads="1"/>
          </p:cNvSpPr>
          <p:nvPr/>
        </p:nvSpPr>
        <p:spPr bwMode="auto">
          <a:xfrm>
            <a:off x="7092950" y="5149850"/>
            <a:ext cx="18716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sz="1800">
              <a:latin typeface="Arial" charset="0"/>
            </a:endParaRPr>
          </a:p>
        </p:txBody>
      </p:sp>
      <p:sp>
        <p:nvSpPr>
          <p:cNvPr id="18443" name="Text Box 8"/>
          <p:cNvSpPr txBox="1">
            <a:spLocks noChangeArrowheads="1"/>
          </p:cNvSpPr>
          <p:nvPr/>
        </p:nvSpPr>
        <p:spPr bwMode="auto">
          <a:xfrm>
            <a:off x="6913563" y="4581525"/>
            <a:ext cx="2411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D - stúdió lámpa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75E4351-1571-4510-9EC3-8E44BB3D8848}" type="datetime1">
              <a:rPr lang="hu-HU" smtClean="0"/>
              <a:pPr/>
              <a:t>2014.11.16.</a:t>
            </a:fld>
            <a:endParaRPr lang="hu-HU"/>
          </a:p>
        </p:txBody>
      </p:sp>
      <p:sp>
        <p:nvSpPr>
          <p:cNvPr id="19459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smtClean="0"/>
              <a:t>OMKTI</a:t>
            </a:r>
          </a:p>
        </p:txBody>
      </p:sp>
      <p:sp>
        <p:nvSpPr>
          <p:cNvPr id="19460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C9EE83-16D8-43CA-9E88-FE3C61040B8E}" type="slidenum">
              <a:rPr lang="hu-HU" smtClean="0"/>
              <a:pPr/>
              <a:t>17</a:t>
            </a:fld>
            <a:endParaRPr lang="hu-HU" smtClean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hu-HU" sz="4000" smtClean="0"/>
              <a:t>Hőmérsékleti sugárzókat jellemezte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hu-HU" sz="2800" smtClean="0"/>
              <a:t>Széles választék, mind teljesítményben, mind formában</a:t>
            </a:r>
          </a:p>
          <a:p>
            <a:pPr eaLnBrk="1" hangingPunct="1">
              <a:lnSpc>
                <a:spcPct val="90000"/>
              </a:lnSpc>
            </a:pPr>
            <a:r>
              <a:rPr lang="hu-HU" sz="2800" smtClean="0"/>
              <a:t>Kis fényhasznosítás 	</a:t>
            </a:r>
            <a:r>
              <a:rPr lang="hu-HU" sz="2800" smtClean="0">
                <a:cs typeface="Arial" charset="0"/>
              </a:rPr>
              <a:t>→ kisebb egység fényáram</a:t>
            </a:r>
            <a:endParaRPr lang="el-GR" sz="2800" smtClean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u-HU" sz="2800" smtClean="0"/>
              <a:t>Rövid felfutási idő</a:t>
            </a:r>
          </a:p>
          <a:p>
            <a:pPr eaLnBrk="1" hangingPunct="1">
              <a:lnSpc>
                <a:spcPct val="90000"/>
              </a:lnSpc>
            </a:pPr>
            <a:r>
              <a:rPr lang="hu-HU" sz="2800" smtClean="0"/>
              <a:t>Rövid újragyújtási idő</a:t>
            </a:r>
          </a:p>
          <a:p>
            <a:pPr eaLnBrk="1" hangingPunct="1">
              <a:lnSpc>
                <a:spcPct val="90000"/>
              </a:lnSpc>
            </a:pPr>
            <a:r>
              <a:rPr lang="hu-HU" sz="2800" smtClean="0"/>
              <a:t>Rövid élettartam max. 1-2000 h</a:t>
            </a:r>
          </a:p>
          <a:p>
            <a:pPr eaLnBrk="1" hangingPunct="1">
              <a:lnSpc>
                <a:spcPct val="90000"/>
              </a:lnSpc>
            </a:pPr>
            <a:r>
              <a:rPr lang="hu-HU" sz="2800" smtClean="0"/>
              <a:t>Kiváló színvisszaadás</a:t>
            </a:r>
          </a:p>
          <a:p>
            <a:pPr eaLnBrk="1" hangingPunct="1">
              <a:lnSpc>
                <a:spcPct val="90000"/>
              </a:lnSpc>
            </a:pPr>
            <a:r>
              <a:rPr lang="hu-HU" sz="2800" smtClean="0"/>
              <a:t>Meleg színhőmérséklet</a:t>
            </a:r>
          </a:p>
          <a:p>
            <a:pPr eaLnBrk="1" hangingPunct="1">
              <a:lnSpc>
                <a:spcPct val="90000"/>
              </a:lnSpc>
            </a:pPr>
            <a:r>
              <a:rPr lang="hu-HU" sz="2800" smtClean="0"/>
              <a:t>Folytonos spektrum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838200" y="5562600"/>
            <a:ext cx="6324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Gyakorlatilag Európában betiltva. Kis teljesítmények még kaphatók.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3" grpId="0" build="p" autoUpdateAnimBg="0"/>
      <p:bldP spid="3072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átum hely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7867A17-B648-4342-9627-5BF727440407}" type="datetime1">
              <a:rPr lang="hu-HU" smtClean="0"/>
              <a:pPr/>
              <a:t>2014.11.16.</a:t>
            </a:fld>
            <a:endParaRPr lang="hu-HU"/>
          </a:p>
        </p:txBody>
      </p:sp>
      <p:sp>
        <p:nvSpPr>
          <p:cNvPr id="20483" name="Élőláb hely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smtClean="0"/>
              <a:t>OMKTI</a:t>
            </a:r>
          </a:p>
        </p:txBody>
      </p:sp>
      <p:sp>
        <p:nvSpPr>
          <p:cNvPr id="20484" name="Dia számának hely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2A64BD-FEB8-438D-8822-757C256A0BAA}" type="slidenum">
              <a:rPr lang="hu-HU" smtClean="0"/>
              <a:pPr/>
              <a:t>18</a:t>
            </a:fld>
            <a:endParaRPr lang="hu-HU" smtClean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hu-H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Folyamatok gázkisülésben </a:t>
            </a:r>
            <a:endParaRPr lang="hu-H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28600" y="1066800"/>
            <a:ext cx="26035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defRPr/>
            </a:pPr>
            <a:endParaRPr lang="hu-HU" sz="2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>
              <a:defRPr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5562600" y="1422400"/>
            <a:ext cx="260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defRPr/>
            </a:pPr>
            <a:endParaRPr lang="hu-HU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533400" y="3505200"/>
            <a:ext cx="290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endParaRPr lang="hu-HU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381000" y="3429000"/>
            <a:ext cx="3902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hu-HU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2" name="Csoportba foglalás 21"/>
          <p:cNvGrpSpPr/>
          <p:nvPr/>
        </p:nvGrpSpPr>
        <p:grpSpPr>
          <a:xfrm>
            <a:off x="228600" y="1066800"/>
            <a:ext cx="7526338" cy="4814888"/>
            <a:chOff x="228600" y="1066800"/>
            <a:chExt cx="7526338" cy="4814888"/>
          </a:xfrm>
        </p:grpSpPr>
        <p:pic>
          <p:nvPicPr>
            <p:cNvPr id="31750" name="Picture 6" descr="cso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89063" y="1066800"/>
              <a:ext cx="6365875" cy="2228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Csoportba foglalás 20"/>
            <p:cNvGrpSpPr/>
            <p:nvPr/>
          </p:nvGrpSpPr>
          <p:grpSpPr>
            <a:xfrm>
              <a:off x="228600" y="3790950"/>
              <a:ext cx="6435725" cy="2090738"/>
              <a:chOff x="228600" y="3790950"/>
              <a:chExt cx="6435725" cy="2090738"/>
            </a:xfrm>
          </p:grpSpPr>
          <p:sp>
            <p:nvSpPr>
              <p:cNvPr id="31753" name="Text Box 9"/>
              <p:cNvSpPr txBox="1">
                <a:spLocks noChangeArrowheads="1"/>
              </p:cNvSpPr>
              <p:nvPr/>
            </p:nvSpPr>
            <p:spPr bwMode="auto">
              <a:xfrm>
                <a:off x="228600" y="4662488"/>
                <a:ext cx="1465263" cy="519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457200" indent="-457200">
                  <a:defRPr/>
                </a:pPr>
                <a:r>
                  <a:rPr lang="hu-HU" sz="2800" b="1"/>
                  <a:t>Ütközés</a:t>
                </a:r>
                <a:r>
                  <a:rPr lang="hu-HU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</a:t>
                </a:r>
              </a:p>
            </p:txBody>
          </p:sp>
          <p:sp>
            <p:nvSpPr>
              <p:cNvPr id="20495" name="Line 10"/>
              <p:cNvSpPr>
                <a:spLocks noChangeShapeType="1"/>
              </p:cNvSpPr>
              <p:nvPr/>
            </p:nvSpPr>
            <p:spPr bwMode="auto">
              <a:xfrm flipV="1">
                <a:off x="1600200" y="4203700"/>
                <a:ext cx="1184275" cy="60325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0496" name="Line 11"/>
              <p:cNvSpPr>
                <a:spLocks noChangeShapeType="1"/>
              </p:cNvSpPr>
              <p:nvPr/>
            </p:nvSpPr>
            <p:spPr bwMode="auto">
              <a:xfrm>
                <a:off x="1600200" y="5006975"/>
                <a:ext cx="1144588" cy="703263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0497" name="Text Box 12"/>
              <p:cNvSpPr txBox="1">
                <a:spLocks noChangeArrowheads="1"/>
              </p:cNvSpPr>
              <p:nvPr/>
            </p:nvSpPr>
            <p:spPr bwMode="auto">
              <a:xfrm>
                <a:off x="3794125" y="3790950"/>
                <a:ext cx="2870200" cy="519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hu-HU" sz="2800" b="1"/>
                  <a:t>Rugalmatlan</a:t>
                </a:r>
              </a:p>
            </p:txBody>
          </p:sp>
          <p:sp>
            <p:nvSpPr>
              <p:cNvPr id="31757" name="Text Box 13"/>
              <p:cNvSpPr txBox="1">
                <a:spLocks noChangeArrowheads="1"/>
              </p:cNvSpPr>
              <p:nvPr/>
            </p:nvSpPr>
            <p:spPr bwMode="auto">
              <a:xfrm>
                <a:off x="3708400" y="5362575"/>
                <a:ext cx="1854200" cy="519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hu-HU" sz="2800" b="1"/>
                  <a:t>Rugalmas</a:t>
                </a:r>
                <a:endParaRPr lang="hu-HU" sz="2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sp>
        <p:nvSpPr>
          <p:cNvPr id="31758" name="Line 14"/>
          <p:cNvSpPr>
            <a:spLocks noChangeShapeType="1"/>
          </p:cNvSpPr>
          <p:nvPr/>
        </p:nvSpPr>
        <p:spPr bwMode="auto">
          <a:xfrm>
            <a:off x="5486400" y="5638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6553200" y="5486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veszteség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  <p:bldP spid="31758" grpId="0" animBg="1"/>
      <p:bldP spid="3175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átum hely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F1CBC38-550D-4D5B-B988-1CAF6E49CFA5}" type="datetime1">
              <a:rPr lang="hu-HU" smtClean="0">
                <a:latin typeface="Arial" charset="0"/>
              </a:rPr>
              <a:pPr/>
              <a:t>2014.11.16.</a:t>
            </a:fld>
            <a:endParaRPr lang="hu-HU">
              <a:latin typeface="Arial" charset="0"/>
            </a:endParaRPr>
          </a:p>
        </p:txBody>
      </p:sp>
      <p:sp>
        <p:nvSpPr>
          <p:cNvPr id="21507" name="Élőláb hely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smtClean="0">
                <a:latin typeface="Arial" charset="0"/>
              </a:rPr>
              <a:t>OMKTI</a:t>
            </a:r>
          </a:p>
        </p:txBody>
      </p:sp>
      <p:sp>
        <p:nvSpPr>
          <p:cNvPr id="21508" name="Dia számának hely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7F12CA-27BB-4ACA-B87D-5FC7FB72183A}" type="slidenum">
              <a:rPr lang="hu-HU" smtClean="0">
                <a:latin typeface="Arial" charset="0"/>
              </a:rPr>
              <a:pPr/>
              <a:t>19</a:t>
            </a:fld>
            <a:endParaRPr lang="hu-HU" smtClean="0">
              <a:latin typeface="Arial" charset="0"/>
            </a:endParaRPr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Gázkisülés</a:t>
            </a:r>
          </a:p>
        </p:txBody>
      </p:sp>
      <p:graphicFrame>
        <p:nvGraphicFramePr>
          <p:cNvPr id="21510" name="Object 3"/>
          <p:cNvGraphicFramePr>
            <a:graphicFrameLocks noChangeAspect="1"/>
          </p:cNvGraphicFramePr>
          <p:nvPr/>
        </p:nvGraphicFramePr>
        <p:xfrm>
          <a:off x="1676400" y="1828800"/>
          <a:ext cx="6019800" cy="4405313"/>
        </p:xfrm>
        <a:graphic>
          <a:graphicData uri="http://schemas.openxmlformats.org/presentationml/2006/ole">
            <p:oleObj spid="_x0000_s2050" name="Dokumentum" r:id="rId3" imgW="2706624" imgH="1979676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1BA8BF2-F413-4800-9800-815AC056C9C1}" type="datetime1">
              <a:rPr lang="hu-HU" smtClean="0"/>
              <a:pPr/>
              <a:t>2014.11.16.</a:t>
            </a:fld>
            <a:endParaRPr lang="hu-HU"/>
          </a:p>
        </p:txBody>
      </p:sp>
      <p:sp>
        <p:nvSpPr>
          <p:cNvPr id="4099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smtClean="0"/>
              <a:t>OMKTI</a:t>
            </a:r>
          </a:p>
        </p:txBody>
      </p:sp>
      <p:sp>
        <p:nvSpPr>
          <p:cNvPr id="4100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FC1A15-E2C4-4110-8D09-6E0082DA3CD1}" type="slidenum">
              <a:rPr lang="hu-HU" smtClean="0"/>
              <a:pPr/>
              <a:t>2</a:t>
            </a:fld>
            <a:endParaRPr lang="hu-HU" smtClean="0"/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7088" y="333375"/>
            <a:ext cx="6049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hu-HU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Fényforrások rendszere</a:t>
            </a:r>
          </a:p>
        </p:txBody>
      </p:sp>
      <p:graphicFrame>
        <p:nvGraphicFramePr>
          <p:cNvPr id="10244" name="Group 4"/>
          <p:cNvGraphicFramePr>
            <a:graphicFrameLocks noGrp="1"/>
          </p:cNvGraphicFramePr>
          <p:nvPr>
            <p:ph type="tbl" idx="1"/>
          </p:nvPr>
        </p:nvGraphicFramePr>
        <p:xfrm>
          <a:off x="685800" y="1981200"/>
          <a:ext cx="7772400" cy="3073400"/>
        </p:xfrm>
        <a:graphic>
          <a:graphicData uri="http://schemas.openxmlformats.org/drawingml/2006/table">
            <a:tbl>
              <a:tblPr/>
              <a:tblGrid>
                <a:gridCol w="2590800"/>
                <a:gridCol w="2590800"/>
                <a:gridCol w="2590800"/>
              </a:tblGrid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Hőmérsékleti sugárzók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Kisülőlámpák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Szilárdtest sugárzók (LED)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Izzólámpák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Halogén izzólámpák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Kisnyomású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Nagynyomású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OLED</a:t>
                      </a:r>
                      <a:endParaRPr kumimoji="0" lang="hu-H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átum hely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BD42330-2117-4A43-96C2-FDB71423644B}" type="datetime1">
              <a:rPr lang="hu-HU" smtClean="0">
                <a:latin typeface="Arial" charset="0"/>
              </a:rPr>
              <a:pPr/>
              <a:t>2014.11.16.</a:t>
            </a:fld>
            <a:endParaRPr lang="hu-HU">
              <a:latin typeface="Arial" charset="0"/>
            </a:endParaRPr>
          </a:p>
        </p:txBody>
      </p:sp>
      <p:sp>
        <p:nvSpPr>
          <p:cNvPr id="22531" name="Élőláb hely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smtClean="0">
                <a:latin typeface="Arial" charset="0"/>
              </a:rPr>
              <a:t>OMKTI</a:t>
            </a:r>
          </a:p>
        </p:txBody>
      </p:sp>
      <p:sp>
        <p:nvSpPr>
          <p:cNvPr id="22532" name="Dia számának hely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3CFA79-0880-4B06-94F0-C5FFA39F5EC9}" type="slidenum">
              <a:rPr lang="hu-HU" smtClean="0">
                <a:latin typeface="Arial" charset="0"/>
              </a:rPr>
              <a:pPr/>
              <a:t>20</a:t>
            </a:fld>
            <a:endParaRPr lang="hu-HU" smtClean="0">
              <a:latin typeface="Arial" charset="0"/>
            </a:endParaRPr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smtClean="0"/>
              <a:t>Gázkisülés feszültség-áram karakterisztikája</a:t>
            </a:r>
          </a:p>
        </p:txBody>
      </p:sp>
      <p:pic>
        <p:nvPicPr>
          <p:cNvPr id="2253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847850"/>
            <a:ext cx="6084888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átum hely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9AA809C-676B-4652-85AF-C7F323C4D4BB}" type="datetime1">
              <a:rPr lang="hu-HU" smtClean="0">
                <a:latin typeface="Arial" charset="0"/>
              </a:rPr>
              <a:pPr/>
              <a:t>2014.11.16.</a:t>
            </a:fld>
            <a:endParaRPr lang="hu-HU">
              <a:latin typeface="Arial" charset="0"/>
            </a:endParaRPr>
          </a:p>
        </p:txBody>
      </p:sp>
      <p:sp>
        <p:nvSpPr>
          <p:cNvPr id="23555" name="Élőláb hely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smtClean="0">
                <a:latin typeface="Arial" charset="0"/>
              </a:rPr>
              <a:t>OMKTI</a:t>
            </a:r>
          </a:p>
        </p:txBody>
      </p:sp>
      <p:sp>
        <p:nvSpPr>
          <p:cNvPr id="23556" name="Dia számának hely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2D6094-3942-4D44-BC22-C8CDBE116A84}" type="slidenum">
              <a:rPr lang="hu-HU" smtClean="0">
                <a:latin typeface="Arial" charset="0"/>
              </a:rPr>
              <a:pPr/>
              <a:t>21</a:t>
            </a:fld>
            <a:endParaRPr lang="hu-HU" smtClean="0">
              <a:latin typeface="Arial" charset="0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hu-HU" sz="3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Gázkisülések </a:t>
            </a:r>
            <a:r>
              <a:rPr lang="hu-HU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6521450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hu-HU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12750" y="836613"/>
            <a:ext cx="8316913" cy="563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hu-HU" sz="2800" b="1" smtClean="0">
                <a:latin typeface="Times New Roman" pitchFamily="18" charset="0"/>
              </a:rPr>
              <a:t>Gázatom</a:t>
            </a:r>
            <a:r>
              <a:rPr lang="hu-HU" sz="2800" smtClean="0">
                <a:latin typeface="Times New Roman" pitchFamily="18" charset="0"/>
              </a:rPr>
              <a:t> (rendszáma n):</a:t>
            </a:r>
          </a:p>
          <a:p>
            <a:pPr>
              <a:buFontTx/>
              <a:buChar char="•"/>
              <a:defRPr/>
            </a:pPr>
            <a:r>
              <a:rPr lang="hu-HU" smtClean="0">
                <a:latin typeface="Times New Roman" pitchFamily="18" charset="0"/>
              </a:rPr>
              <a:t>magjában n számú proton, és neutron (ezek együttes száma </a:t>
            </a:r>
          </a:p>
          <a:p>
            <a:pPr>
              <a:defRPr/>
            </a:pPr>
            <a:r>
              <a:rPr lang="hu-HU" smtClean="0">
                <a:latin typeface="Times New Roman" pitchFamily="18" charset="0"/>
              </a:rPr>
              <a:t>   	a tömegszám)</a:t>
            </a:r>
          </a:p>
          <a:p>
            <a:pPr>
              <a:buFontTx/>
              <a:buChar char="•"/>
              <a:defRPr/>
            </a:pPr>
            <a:r>
              <a:rPr lang="hu-HU" smtClean="0">
                <a:latin typeface="Times New Roman" pitchFamily="18" charset="0"/>
              </a:rPr>
              <a:t>a mag körül n számú elektron kering (meghatározott pályákon)</a:t>
            </a:r>
          </a:p>
          <a:p>
            <a:pPr>
              <a:defRPr/>
            </a:pPr>
            <a:r>
              <a:rPr lang="hu-HU" smtClean="0">
                <a:latin typeface="Times New Roman" pitchFamily="18" charset="0"/>
              </a:rPr>
              <a:t>   			az energiaszintek szigorúan meghatározottak</a:t>
            </a:r>
          </a:p>
          <a:p>
            <a:pPr>
              <a:buFontTx/>
              <a:buChar char="•"/>
              <a:defRPr/>
            </a:pPr>
            <a:r>
              <a:rPr lang="hu-HU" smtClean="0">
                <a:latin typeface="Times New Roman" pitchFamily="18" charset="0"/>
              </a:rPr>
              <a:t>az elektronok két csoportja:</a:t>
            </a:r>
          </a:p>
          <a:p>
            <a:pPr lvl="2">
              <a:buFontTx/>
              <a:buChar char="•"/>
              <a:defRPr/>
            </a:pPr>
            <a:r>
              <a:rPr lang="hu-HU" smtClean="0">
                <a:latin typeface="Times New Roman" pitchFamily="18" charset="0"/>
              </a:rPr>
              <a:t>erősen kötött elektronok (az atommag közelében)</a:t>
            </a:r>
          </a:p>
          <a:p>
            <a:pPr lvl="2">
              <a:buFontTx/>
              <a:buChar char="•"/>
              <a:defRPr/>
            </a:pPr>
            <a:r>
              <a:rPr lang="hu-HU" smtClean="0">
                <a:latin typeface="Times New Roman" pitchFamily="18" charset="0"/>
              </a:rPr>
              <a:t>vegyérték- (valencia) elektronok (külső pályákon)</a:t>
            </a:r>
          </a:p>
          <a:p>
            <a:pPr lvl="2">
              <a:buFontTx/>
              <a:buChar char="•"/>
              <a:defRPr/>
            </a:pPr>
            <a:endParaRPr lang="hu-HU" smtClean="0">
              <a:latin typeface="Times New Roman" pitchFamily="18" charset="0"/>
            </a:endParaRPr>
          </a:p>
          <a:p>
            <a:pPr>
              <a:defRPr/>
            </a:pPr>
            <a:r>
              <a:rPr lang="hu-HU" smtClean="0">
                <a:latin typeface="Times New Roman" pitchFamily="18" charset="0"/>
              </a:rPr>
              <a:t>Valencia elektronok:</a:t>
            </a:r>
          </a:p>
          <a:p>
            <a:pPr>
              <a:buFontTx/>
              <a:buChar char="•"/>
              <a:defRPr/>
            </a:pPr>
            <a:r>
              <a:rPr lang="hu-HU" smtClean="0">
                <a:latin typeface="Times New Roman" pitchFamily="18" charset="0"/>
              </a:rPr>
              <a:t>kémiai kötések létrehozása</a:t>
            </a:r>
          </a:p>
          <a:p>
            <a:pPr>
              <a:buFontTx/>
              <a:buChar char="•"/>
              <a:defRPr/>
            </a:pPr>
            <a:r>
              <a:rPr lang="hu-HU" smtClean="0">
                <a:latin typeface="Times New Roman" pitchFamily="18" charset="0"/>
              </a:rPr>
              <a:t>könnyen gerjeszthetők</a:t>
            </a:r>
          </a:p>
          <a:p>
            <a:pPr>
              <a:buFontTx/>
              <a:buChar char="•"/>
              <a:defRPr/>
            </a:pPr>
            <a:r>
              <a:rPr lang="hu-HU" smtClean="0">
                <a:latin typeface="Times New Roman" pitchFamily="18" charset="0"/>
              </a:rPr>
              <a:t>nagyobb energiával leválaszthatók az atomról (ionozás)</a:t>
            </a:r>
          </a:p>
          <a:p>
            <a:pPr>
              <a:buFontTx/>
              <a:buChar char="•"/>
              <a:defRPr/>
            </a:pPr>
            <a:endParaRPr lang="hu-HU" smtClean="0">
              <a:latin typeface="Times New Roman" pitchFamily="18" charset="0"/>
            </a:endParaRPr>
          </a:p>
          <a:p>
            <a:pPr>
              <a:defRPr/>
            </a:pPr>
            <a:r>
              <a:rPr lang="hu-HU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Fénycsövek</a:t>
            </a:r>
          </a:p>
        </p:txBody>
      </p:sp>
      <p:sp>
        <p:nvSpPr>
          <p:cNvPr id="24579" name="Dátum hely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D269BD8-4C54-4CDC-9EC1-80333DEB5CD5}" type="datetime1">
              <a:rPr lang="hu-HU" smtClean="0"/>
              <a:pPr/>
              <a:t>2014.11.16.</a:t>
            </a:fld>
            <a:endParaRPr lang="hu-HU"/>
          </a:p>
        </p:txBody>
      </p:sp>
      <p:sp>
        <p:nvSpPr>
          <p:cNvPr id="24580" name="Élőláb hely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smtClean="0"/>
              <a:t>OMKTI</a:t>
            </a:r>
          </a:p>
        </p:txBody>
      </p:sp>
      <p:sp>
        <p:nvSpPr>
          <p:cNvPr id="24581" name="Dia számának hely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88E606-0451-4D2D-A59A-40194B9D7692}" type="slidenum">
              <a:rPr lang="hu-HU" smtClean="0"/>
              <a:pPr/>
              <a:t>22</a:t>
            </a:fld>
            <a:endParaRPr lang="hu-HU" smtClean="0"/>
          </a:p>
        </p:txBody>
      </p:sp>
      <p:pic>
        <p:nvPicPr>
          <p:cNvPr id="24582" name="Picture 3" descr="F-fenypor fenycso - 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492250"/>
            <a:ext cx="6457950" cy="474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átum helye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7DFEECB-F6D9-46CF-8FDE-2C82EA618453}" type="datetime1">
              <a:rPr lang="hu-HU" smtClean="0"/>
              <a:pPr/>
              <a:t>2014.11.16.</a:t>
            </a:fld>
            <a:endParaRPr lang="hu-HU"/>
          </a:p>
        </p:txBody>
      </p:sp>
      <p:sp>
        <p:nvSpPr>
          <p:cNvPr id="25603" name="Élőláb helye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smtClean="0"/>
              <a:t>OMKTI</a:t>
            </a:r>
          </a:p>
        </p:txBody>
      </p:sp>
      <p:sp>
        <p:nvSpPr>
          <p:cNvPr id="25604" name="Dia számának hely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D98164-3099-4E6B-A165-C5117E1E04B5}" type="slidenum">
              <a:rPr lang="hu-HU" smtClean="0"/>
              <a:pPr/>
              <a:t>23</a:t>
            </a:fld>
            <a:endParaRPr lang="hu-HU" smtClean="0"/>
          </a:p>
        </p:txBody>
      </p:sp>
      <p:graphicFrame>
        <p:nvGraphicFramePr>
          <p:cNvPr id="25605" name="Object 2"/>
          <p:cNvGraphicFramePr>
            <a:graphicFrameLocks noChangeAspect="1"/>
          </p:cNvGraphicFramePr>
          <p:nvPr/>
        </p:nvGraphicFramePr>
        <p:xfrm>
          <a:off x="504825" y="609600"/>
          <a:ext cx="8134350" cy="4667250"/>
        </p:xfrm>
        <a:graphic>
          <a:graphicData uri="http://schemas.openxmlformats.org/presentationml/2006/ole">
            <p:oleObj spid="_x0000_s3074" name="Munkalap" r:id="rId3" imgW="9607680" imgH="5512680" progId="Excel.Sheet.8">
              <p:embed/>
            </p:oleObj>
          </a:graphicData>
        </a:graphic>
      </p:graphicFrame>
      <p:sp>
        <p:nvSpPr>
          <p:cNvPr id="25606" name="Text Box 3"/>
          <p:cNvSpPr txBox="1">
            <a:spLocks noChangeArrowheads="1"/>
          </p:cNvSpPr>
          <p:nvPr/>
        </p:nvSpPr>
        <p:spPr bwMode="auto">
          <a:xfrm>
            <a:off x="2133600" y="5562600"/>
            <a:ext cx="4876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Halofoszfát fényporos fénycső spektrális eloszlása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átum hely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7CAAD88-2A88-4908-90F2-5F7911BD862F}" type="datetime1">
              <a:rPr lang="hu-HU" smtClean="0"/>
              <a:pPr/>
              <a:t>2014.11.16.</a:t>
            </a:fld>
            <a:endParaRPr lang="hu-HU"/>
          </a:p>
        </p:txBody>
      </p:sp>
      <p:sp>
        <p:nvSpPr>
          <p:cNvPr id="26627" name="Élőláb hely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smtClean="0"/>
              <a:t>OMKTI</a:t>
            </a:r>
          </a:p>
        </p:txBody>
      </p:sp>
      <p:sp>
        <p:nvSpPr>
          <p:cNvPr id="26628" name="Dia számának hely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517CDF-1039-4944-8444-E009EC882733}" type="slidenum">
              <a:rPr lang="hu-HU" smtClean="0"/>
              <a:pPr/>
              <a:t>24</a:t>
            </a:fld>
            <a:endParaRPr lang="hu-HU" smtClean="0"/>
          </a:p>
        </p:txBody>
      </p:sp>
      <p:pic>
        <p:nvPicPr>
          <p:cNvPr id="26629" name="Picture 2" descr="spectrum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85900"/>
            <a:ext cx="5638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3" descr="spectrum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886200"/>
            <a:ext cx="28956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hu-HU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Különböző színhőmérsékletű háromsávos fénycsövek spektruma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átum hely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CE97780-D0A5-44DB-AD9F-58F023AB5800}" type="datetime1">
              <a:rPr lang="hu-HU" smtClean="0"/>
              <a:pPr/>
              <a:t>2014.11.16.</a:t>
            </a:fld>
            <a:endParaRPr lang="hu-HU"/>
          </a:p>
        </p:txBody>
      </p:sp>
      <p:sp>
        <p:nvSpPr>
          <p:cNvPr id="27651" name="Élőláb hely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smtClean="0"/>
              <a:t>OMKTI</a:t>
            </a:r>
          </a:p>
        </p:txBody>
      </p:sp>
      <p:sp>
        <p:nvSpPr>
          <p:cNvPr id="27652" name="Dia számának hely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07617F-FED2-46EA-ADE2-ACD2132FC6D7}" type="slidenum">
              <a:rPr lang="hu-HU" smtClean="0"/>
              <a:pPr/>
              <a:t>25</a:t>
            </a:fld>
            <a:endParaRPr lang="hu-HU" smtClean="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Méretek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900113" y="1484313"/>
            <a:ext cx="6840537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149475" indent="-2149475">
              <a:spcBef>
                <a:spcPct val="50000"/>
              </a:spcBef>
              <a:defRPr/>
            </a:pPr>
            <a:r>
              <a:rPr lang="hu-HU" b="1">
                <a:effectLst>
                  <a:outerShdw blurRad="38100" dist="38100" dir="2700000" algn="tl">
                    <a:srgbClr val="FFFFFF"/>
                  </a:outerShdw>
                </a:effectLst>
              </a:rPr>
              <a:t>Átmérő meghatározója: áramsűrűség (I/A) [ív a teljes csőkeresztmetszetre kiterjed]</a:t>
            </a:r>
          </a:p>
          <a:p>
            <a:pPr marL="2149475" indent="-2149475">
              <a:spcBef>
                <a:spcPct val="50000"/>
              </a:spcBef>
              <a:defRPr/>
            </a:pPr>
            <a:r>
              <a:rPr lang="hu-HU" b="1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hu-HU" b="1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≈35 mm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755650" y="3292475"/>
            <a:ext cx="70580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39963" indent="-2239963">
              <a:spcBef>
                <a:spcPct val="50000"/>
              </a:spcBef>
              <a:defRPr/>
            </a:pPr>
            <a:r>
              <a:rPr lang="hu-HU" b="1">
                <a:effectLst>
                  <a:outerShdw blurRad="38100" dist="38100" dir="2700000" algn="tl">
                    <a:srgbClr val="FFFFFF"/>
                  </a:outerShdw>
                </a:effectLst>
              </a:rPr>
              <a:t>Hossz meghatározója: térerősség </a:t>
            </a:r>
            <a:r>
              <a:rPr lang="hu-HU" b="1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≈ 1 V/cm </a:t>
            </a:r>
            <a:br>
              <a:rPr lang="hu-HU" b="1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</a:br>
            <a:r>
              <a:rPr lang="hu-HU" b="1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munkapontnak megfelelően I fv-ében &gt; 1m →1200mm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755650" y="4652963"/>
            <a:ext cx="75612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b="1">
                <a:effectLst>
                  <a:outerShdw blurRad="38100" dist="38100" dir="2700000" algn="tl">
                    <a:srgbClr val="FFFFFF"/>
                  </a:outerShdw>
                </a:effectLst>
              </a:rPr>
              <a:t>Jellemző átmérők: 38 mm (T12); 26 mm (T8); 16mm (T5); 8 mm (T2)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0A84C2A-1C78-43E8-B124-42D8CC0575C8}" type="datetime1">
              <a:rPr lang="hu-HU" smtClean="0"/>
              <a:pPr/>
              <a:t>2014.11.16.</a:t>
            </a:fld>
            <a:endParaRPr lang="hu-HU"/>
          </a:p>
        </p:txBody>
      </p:sp>
      <p:sp>
        <p:nvSpPr>
          <p:cNvPr id="28675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smtClean="0"/>
              <a:t>OMKTI</a:t>
            </a:r>
          </a:p>
        </p:txBody>
      </p:sp>
      <p:sp>
        <p:nvSpPr>
          <p:cNvPr id="28676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9CF6CC-9685-4EC1-B3ED-5ACA0E1252D4}" type="slidenum">
              <a:rPr lang="hu-HU" smtClean="0"/>
              <a:pPr/>
              <a:t>26</a:t>
            </a:fld>
            <a:endParaRPr lang="hu-HU" smtClean="0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sz="4000" smtClean="0"/>
              <a:t>Fénycső energiafolyam-ábra és fényáram-tartása</a:t>
            </a:r>
          </a:p>
        </p:txBody>
      </p:sp>
      <p:pic>
        <p:nvPicPr>
          <p:cNvPr id="28678" name="Picture 3" descr="6-1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20725" y="2420938"/>
            <a:ext cx="7700963" cy="32639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átum hely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A5BAD53-ABED-45C9-B30B-3AFF2C701844}" type="datetime1">
              <a:rPr lang="hu-HU" smtClean="0"/>
              <a:pPr/>
              <a:t>2014.11.16.</a:t>
            </a:fld>
            <a:endParaRPr lang="hu-HU"/>
          </a:p>
        </p:txBody>
      </p:sp>
      <p:sp>
        <p:nvSpPr>
          <p:cNvPr id="29699" name="Élőláb hely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smtClean="0"/>
              <a:t>OMKTI</a:t>
            </a:r>
          </a:p>
        </p:txBody>
      </p:sp>
      <p:sp>
        <p:nvSpPr>
          <p:cNvPr id="29700" name="Dia számának hely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2A6E34-3FFE-4CD4-959B-C4B0458683B1}" type="slidenum">
              <a:rPr lang="hu-HU" smtClean="0"/>
              <a:pPr/>
              <a:t>27</a:t>
            </a:fld>
            <a:endParaRPr lang="hu-HU" smtClean="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066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u-HU" sz="3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Üzemeltetés kellékei</a:t>
            </a:r>
            <a:br>
              <a:rPr lang="hu-HU" sz="3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hu-HU" sz="3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Hagyományos és elektronikus előtétek, gyújtók</a:t>
            </a:r>
            <a:endParaRPr lang="hu-HU" sz="2400" b="1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0" y="6521450"/>
            <a:ext cx="594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hu-HU" sz="160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9703" name="Picture 4" descr="510_3O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4267200"/>
            <a:ext cx="17716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5" descr="1219_1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09800"/>
            <a:ext cx="51657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6" descr="mballas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371600"/>
            <a:ext cx="4191000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átum helye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CCDF79E-2D79-4684-83DE-DB011F73C4CD}" type="datetime1">
              <a:rPr lang="hu-HU" smtClean="0"/>
              <a:pPr/>
              <a:t>2014.11.16.</a:t>
            </a:fld>
            <a:endParaRPr lang="hu-HU"/>
          </a:p>
        </p:txBody>
      </p:sp>
      <p:sp>
        <p:nvSpPr>
          <p:cNvPr id="30723" name="Élőláb helye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smtClean="0"/>
              <a:t>OMKTI</a:t>
            </a:r>
          </a:p>
        </p:txBody>
      </p:sp>
      <p:sp>
        <p:nvSpPr>
          <p:cNvPr id="30724" name="Dia számának hely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FCB505-25FB-4F62-B91E-6D1CCD783D9A}" type="slidenum">
              <a:rPr lang="hu-HU" smtClean="0"/>
              <a:pPr/>
              <a:t>28</a:t>
            </a:fld>
            <a:endParaRPr lang="hu-HU" smtClean="0"/>
          </a:p>
        </p:txBody>
      </p:sp>
      <p:pic>
        <p:nvPicPr>
          <p:cNvPr id="30725" name="Picture 2" descr="7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295400"/>
            <a:ext cx="2447925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 Box 3"/>
          <p:cNvSpPr txBox="1">
            <a:spLocks noChangeArrowheads="1"/>
          </p:cNvSpPr>
          <p:nvPr/>
        </p:nvSpPr>
        <p:spPr bwMode="auto">
          <a:xfrm>
            <a:off x="1905000" y="5257800"/>
            <a:ext cx="54102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Fénycső gyújtó felépítése</a:t>
            </a:r>
          </a:p>
          <a:p>
            <a:pPr algn="ctr">
              <a:spcBef>
                <a:spcPct val="50000"/>
              </a:spcBef>
            </a:pPr>
            <a:r>
              <a:rPr lang="hu-HU"/>
              <a:t>(bimetálos)</a:t>
            </a:r>
          </a:p>
        </p:txBody>
      </p:sp>
      <p:sp>
        <p:nvSpPr>
          <p:cNvPr id="30727" name="Text Box 4"/>
          <p:cNvSpPr txBox="1">
            <a:spLocks noChangeArrowheads="1"/>
          </p:cNvSpPr>
          <p:nvPr/>
        </p:nvSpPr>
        <p:spPr bwMode="auto">
          <a:xfrm>
            <a:off x="6553200" y="990600"/>
            <a:ext cx="22098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hu-HU"/>
              <a:t>Elektróda</a:t>
            </a: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hu-HU"/>
              <a:t>Ikerfém elektróda</a:t>
            </a: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hu-HU"/>
              <a:t>Zavarszűrő kondenzátor</a:t>
            </a: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hu-HU"/>
              <a:t>Bura (üveg)</a:t>
            </a: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hu-HU"/>
              <a:t>Tokozat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átum hely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566609A-D655-4C7A-AEA9-638FBAE6FDE3}" type="datetime1">
              <a:rPr lang="hu-HU" smtClean="0"/>
              <a:pPr/>
              <a:t>2014.11.16.</a:t>
            </a:fld>
            <a:endParaRPr lang="hu-HU"/>
          </a:p>
        </p:txBody>
      </p:sp>
      <p:sp>
        <p:nvSpPr>
          <p:cNvPr id="31747" name="Élőláb hely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smtClean="0"/>
              <a:t>OMKTI</a:t>
            </a:r>
          </a:p>
        </p:txBody>
      </p:sp>
      <p:sp>
        <p:nvSpPr>
          <p:cNvPr id="31748" name="Dia számának hely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26AEF-1B7E-450D-8CAB-35D884792111}" type="slidenum">
              <a:rPr lang="hu-HU" smtClean="0"/>
              <a:pPr/>
              <a:t>29</a:t>
            </a:fld>
            <a:endParaRPr lang="hu-HU" smtClean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hu-HU" sz="3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Speciális fénycső-típusok </a:t>
            </a:r>
            <a:endParaRPr lang="hu-HU" sz="2400" b="1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0" y="6521450"/>
            <a:ext cx="594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hu-HU" sz="160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288925" y="955675"/>
            <a:ext cx="489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hu-HU" b="1">
                <a:effectLst>
                  <a:outerShdw blurRad="38100" dist="38100" dir="2700000" algn="tl">
                    <a:srgbClr val="FFFFFF"/>
                  </a:outerShdw>
                </a:effectLst>
              </a:rPr>
              <a:t>Robbanásbiztos (FX) fénycsövek</a:t>
            </a:r>
          </a:p>
        </p:txBody>
      </p:sp>
      <p:pic>
        <p:nvPicPr>
          <p:cNvPr id="31752" name="Picture 5" descr="FXcs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5700" y="1524000"/>
            <a:ext cx="63119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441325" y="4689475"/>
            <a:ext cx="79692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hu-HU" b="1">
                <a:effectLst>
                  <a:outerShdw blurRad="38100" dist="38100" dir="2700000" algn="tl">
                    <a:srgbClr val="FFFFFF"/>
                  </a:outerShdw>
                </a:effectLst>
              </a:rPr>
              <a:t> egycsapos fej</a:t>
            </a:r>
          </a:p>
          <a:p>
            <a:pPr>
              <a:buFontTx/>
              <a:buChar char="•"/>
              <a:defRPr/>
            </a:pPr>
            <a:r>
              <a:rPr lang="hu-HU" b="1">
                <a:effectLst>
                  <a:outerShdw blurRad="38100" dist="38100" dir="2700000" algn="tl">
                    <a:srgbClr val="FFFFFF"/>
                  </a:outerShdw>
                </a:effectLst>
              </a:rPr>
              <a:t> belső gyújtócsík</a:t>
            </a:r>
          </a:p>
          <a:p>
            <a:pPr>
              <a:buFontTx/>
              <a:buChar char="•"/>
              <a:defRPr/>
            </a:pPr>
            <a:r>
              <a:rPr lang="hu-HU" b="1">
                <a:effectLst>
                  <a:outerShdw blurRad="38100" dist="38100" dir="2700000" algn="tl">
                    <a:srgbClr val="FFFFFF"/>
                  </a:outerShdw>
                </a:effectLst>
              </a:rPr>
              <a:t> a gyújtócsík egyik vége galvanikusan érintkezik az egyik </a:t>
            </a:r>
          </a:p>
          <a:p>
            <a:pPr>
              <a:defRPr/>
            </a:pPr>
            <a:r>
              <a:rPr lang="hu-HU" b="1">
                <a:effectLst>
                  <a:outerShdw blurRad="38100" dist="38100" dir="2700000" algn="tl">
                    <a:srgbClr val="FFFFFF"/>
                  </a:outerShdw>
                </a:effectLst>
              </a:rPr>
              <a:t>   árambevezetővel, a másiknál hézag</a:t>
            </a:r>
          </a:p>
          <a:p>
            <a:pPr>
              <a:buFontTx/>
              <a:buChar char="•"/>
              <a:defRPr/>
            </a:pPr>
            <a:r>
              <a:rPr lang="hu-HU" b="1">
                <a:effectLst>
                  <a:outerShdw blurRad="38100" dist="38100" dir="2700000" algn="tl">
                    <a:srgbClr val="FFFFFF"/>
                  </a:outerShdw>
                </a:effectLst>
              </a:rPr>
              <a:t> parázsfény kisülés: begyújtáshoz szükséges melegfejlesztés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átum helye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C15BBF6-F87F-41F4-B678-550233F8640D}" type="datetime1">
              <a:rPr lang="hu-HU" smtClean="0"/>
              <a:pPr/>
              <a:t>2014.11.16.</a:t>
            </a:fld>
            <a:endParaRPr lang="hu-HU"/>
          </a:p>
        </p:txBody>
      </p:sp>
      <p:sp>
        <p:nvSpPr>
          <p:cNvPr id="5123" name="Élőláb hely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smtClean="0"/>
              <a:t>OMKTI</a:t>
            </a:r>
          </a:p>
        </p:txBody>
      </p:sp>
      <p:sp>
        <p:nvSpPr>
          <p:cNvPr id="5124" name="Dia számának hely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3E6A53-FB78-4876-B5A0-0792B6F2F44C}" type="slidenum">
              <a:rPr lang="hu-HU" smtClean="0"/>
              <a:pPr/>
              <a:t>3</a:t>
            </a:fld>
            <a:endParaRPr lang="hu-HU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Kisülőlámpák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Kisnyomású</a:t>
            </a:r>
          </a:p>
          <a:p>
            <a:pPr lvl="1" eaLnBrk="1" hangingPunct="1"/>
            <a:r>
              <a:rPr lang="hu-HU" smtClean="0"/>
              <a:t>Fénycső</a:t>
            </a:r>
          </a:p>
          <a:p>
            <a:pPr lvl="1" eaLnBrk="1" hangingPunct="1"/>
            <a:r>
              <a:rPr lang="hu-HU" smtClean="0"/>
              <a:t>Kompaktfénycső</a:t>
            </a:r>
          </a:p>
          <a:p>
            <a:pPr lvl="1" eaLnBrk="1" hangingPunct="1"/>
            <a:r>
              <a:rPr lang="hu-HU" smtClean="0"/>
              <a:t>Nátriumlámpa</a:t>
            </a:r>
          </a:p>
          <a:p>
            <a:pPr lvl="1" eaLnBrk="1" hangingPunct="1"/>
            <a:r>
              <a:rPr lang="hu-HU" smtClean="0"/>
              <a:t>Elektróda nélküli lámpák</a:t>
            </a:r>
          </a:p>
        </p:txBody>
      </p:sp>
      <p:sp>
        <p:nvSpPr>
          <p:cNvPr id="5127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hu-HU" smtClean="0"/>
              <a:t>Nagynyomású</a:t>
            </a:r>
          </a:p>
          <a:p>
            <a:pPr lvl="1" eaLnBrk="1" hangingPunct="1"/>
            <a:r>
              <a:rPr lang="hu-HU" smtClean="0"/>
              <a:t>Higanylámpa</a:t>
            </a:r>
          </a:p>
          <a:p>
            <a:pPr lvl="1" eaLnBrk="1" hangingPunct="1"/>
            <a:r>
              <a:rPr lang="hu-HU" smtClean="0"/>
              <a:t>Kevertfényűlámpa</a:t>
            </a:r>
          </a:p>
          <a:p>
            <a:pPr lvl="1" eaLnBrk="1" hangingPunct="1"/>
            <a:r>
              <a:rPr lang="hu-HU" smtClean="0"/>
              <a:t>Nátriumlámpa</a:t>
            </a:r>
          </a:p>
          <a:p>
            <a:pPr lvl="1" eaLnBrk="1" hangingPunct="1"/>
            <a:r>
              <a:rPr lang="hu-HU" smtClean="0"/>
              <a:t>fémhalogénlámpa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átum hely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4B6F5FC-4361-4E1B-A475-4AB50E0839D6}" type="datetime1">
              <a:rPr lang="hu-HU" smtClean="0"/>
              <a:pPr/>
              <a:t>2014.11.16.</a:t>
            </a:fld>
            <a:endParaRPr lang="hu-HU"/>
          </a:p>
        </p:txBody>
      </p:sp>
      <p:sp>
        <p:nvSpPr>
          <p:cNvPr id="32771" name="Élőláb hely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smtClean="0"/>
              <a:t>OMKTI</a:t>
            </a:r>
          </a:p>
        </p:txBody>
      </p:sp>
      <p:sp>
        <p:nvSpPr>
          <p:cNvPr id="32772" name="Dia számának hely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DB6315-0A70-437F-AC74-75954E80D8C1}" type="slidenum">
              <a:rPr lang="hu-HU" smtClean="0"/>
              <a:pPr/>
              <a:t>30</a:t>
            </a:fld>
            <a:endParaRPr lang="hu-HU" smtClean="0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hu-HU" sz="3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Speciális fénycső-típusok </a:t>
            </a:r>
            <a:endParaRPr lang="hu-HU" sz="2400" b="1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288925" y="955675"/>
            <a:ext cx="3546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 startAt="2"/>
              <a:defRPr/>
            </a:pPr>
            <a:r>
              <a:rPr lang="hu-HU" b="1">
                <a:effectLst>
                  <a:outerShdw blurRad="38100" dist="38100" dir="2700000" algn="tl">
                    <a:srgbClr val="FFFFFF"/>
                  </a:outerShdw>
                </a:effectLst>
              </a:rPr>
              <a:t>Rapidstart fénycsövek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409575" y="1600200"/>
            <a:ext cx="83248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hu-HU" b="1">
                <a:effectLst>
                  <a:outerShdw blurRad="38100" dist="38100" dir="2700000" algn="tl">
                    <a:srgbClr val="FFFFFF"/>
                  </a:outerShdw>
                </a:effectLst>
              </a:rPr>
              <a:t> külső gyújtócsík</a:t>
            </a:r>
          </a:p>
          <a:p>
            <a:pPr>
              <a:buFontTx/>
              <a:buChar char="•"/>
              <a:defRPr/>
            </a:pPr>
            <a:r>
              <a:rPr lang="hu-HU" b="1">
                <a:effectLst>
                  <a:outerShdw blurRad="38100" dist="38100" dir="2700000" algn="tl">
                    <a:srgbClr val="FFFFFF"/>
                  </a:outerShdw>
                </a:effectLst>
              </a:rPr>
              <a:t> néhány mm széles bronzpor csík</a:t>
            </a:r>
          </a:p>
          <a:p>
            <a:pPr>
              <a:buFontTx/>
              <a:buChar char="•"/>
              <a:defRPr/>
            </a:pPr>
            <a:r>
              <a:rPr lang="hu-HU" b="1">
                <a:effectLst>
                  <a:outerShdw blurRad="38100" dist="38100" dir="2700000" algn="tl">
                    <a:srgbClr val="FFFFFF"/>
                  </a:outerShdw>
                </a:effectLst>
              </a:rPr>
              <a:t> egyik vége 1 M</a:t>
            </a:r>
            <a:r>
              <a:rPr lang="hu-HU" b="1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 ellenálláson keresztül összekötve </a:t>
            </a:r>
          </a:p>
          <a:p>
            <a:pPr>
              <a:defRPr/>
            </a:pPr>
            <a:r>
              <a:rPr lang="hu-HU" b="1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   az elektróddal</a:t>
            </a:r>
          </a:p>
          <a:p>
            <a:pPr>
              <a:buFontTx/>
              <a:buChar char="•"/>
              <a:defRPr/>
            </a:pPr>
            <a:r>
              <a:rPr lang="hu-HU" b="1">
                <a:effectLst>
                  <a:outerShdw blurRad="38100" dist="38100" dir="2700000" algn="tl">
                    <a:srgbClr val="FFFFFF"/>
                  </a:outerShdw>
                </a:effectLst>
              </a:rPr>
              <a:t> a másik fejjel nincs összekötve, így ott parázsfény-kisülés</a:t>
            </a:r>
          </a:p>
          <a:p>
            <a:pPr>
              <a:defRPr/>
            </a:pPr>
            <a:r>
              <a:rPr lang="hu-HU" b="1">
                <a:effectLst>
                  <a:outerShdw blurRad="38100" dist="38100" dir="2700000" algn="tl">
                    <a:srgbClr val="FFFFFF"/>
                  </a:outerShdw>
                </a:effectLst>
              </a:rPr>
              <a:t>   alakul ki</a:t>
            </a:r>
          </a:p>
          <a:p>
            <a:pPr>
              <a:buFontTx/>
              <a:buChar char="•"/>
              <a:defRPr/>
            </a:pPr>
            <a:r>
              <a:rPr lang="hu-HU" b="1">
                <a:effectLst>
                  <a:outerShdw blurRad="38100" dist="38100" dir="2700000" algn="tl">
                    <a:srgbClr val="FFFFFF"/>
                  </a:outerShdw>
                </a:effectLst>
              </a:rPr>
              <a:t> növekvő ionozás után a kisülés átterjed a két főelektród közé 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65125" y="4460875"/>
            <a:ext cx="7735888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 startAt="3"/>
              <a:defRPr/>
            </a:pPr>
            <a:r>
              <a:rPr lang="hu-HU" b="1">
                <a:effectLst>
                  <a:outerShdw blurRad="38100" dist="38100" dir="2700000" algn="tl">
                    <a:srgbClr val="FFFFFF"/>
                  </a:outerShdw>
                </a:effectLst>
              </a:rPr>
              <a:t>Reflektorburás fénycsövek</a:t>
            </a:r>
          </a:p>
          <a:p>
            <a:pPr marL="457200" indent="-457200">
              <a:defRPr/>
            </a:pPr>
            <a:endParaRPr lang="hu-HU" sz="1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>
              <a:buFontTx/>
              <a:buChar char="•"/>
              <a:defRPr/>
            </a:pPr>
            <a:r>
              <a:rPr lang="hu-HU" b="1">
                <a:effectLst>
                  <a:outerShdw blurRad="38100" dist="38100" dir="2700000" algn="tl">
                    <a:srgbClr val="FFFFFF"/>
                  </a:outerShdw>
                </a:effectLst>
              </a:rPr>
              <a:t> titán-dioxid fémtükör-réteg</a:t>
            </a:r>
          </a:p>
          <a:p>
            <a:pPr marL="457200" indent="-457200">
              <a:buFontTx/>
              <a:buChar char="•"/>
              <a:defRPr/>
            </a:pPr>
            <a:r>
              <a:rPr lang="hu-HU" b="1">
                <a:effectLst>
                  <a:outerShdw blurRad="38100" dist="38100" dir="2700000" algn="tl">
                    <a:srgbClr val="FFFFFF"/>
                  </a:outerShdw>
                </a:effectLst>
              </a:rPr>
              <a:t> a cső kb. 230</a:t>
            </a:r>
            <a:r>
              <a:rPr lang="hu-HU" b="1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º</a:t>
            </a:r>
            <a:r>
              <a:rPr lang="hu-HU" b="1">
                <a:effectLst>
                  <a:outerShdw blurRad="38100" dist="38100" dir="2700000" algn="tl">
                    <a:srgbClr val="FFFFFF"/>
                  </a:outerShdw>
                </a:effectLst>
              </a:rPr>
              <a:t>-nyi felületét borítja</a:t>
            </a:r>
          </a:p>
          <a:p>
            <a:pPr marL="457200" indent="-457200">
              <a:buFontTx/>
              <a:buChar char="•"/>
              <a:defRPr/>
            </a:pPr>
            <a:r>
              <a:rPr lang="hu-HU" b="1">
                <a:effectLst>
                  <a:outerShdw blurRad="38100" dist="38100" dir="2700000" algn="tl">
                    <a:srgbClr val="FFFFFF"/>
                  </a:outerShdw>
                </a:effectLst>
              </a:rPr>
              <a:t> meghatározott irányban 65-70% fényáram-növekedés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átum hely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B8DDF17-EF21-4A39-A2D7-093975BF1894}" type="datetime1">
              <a:rPr lang="hu-HU" smtClean="0"/>
              <a:pPr/>
              <a:t>2014.11.16.</a:t>
            </a:fld>
            <a:endParaRPr lang="hu-HU"/>
          </a:p>
        </p:txBody>
      </p:sp>
      <p:sp>
        <p:nvSpPr>
          <p:cNvPr id="33795" name="Élőláb hely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smtClean="0"/>
              <a:t>OMKTI</a:t>
            </a:r>
          </a:p>
        </p:txBody>
      </p:sp>
      <p:sp>
        <p:nvSpPr>
          <p:cNvPr id="33796" name="Dia számának hely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5342E3-7C4B-4E8B-8FA0-4FD227FC55D7}" type="slidenum">
              <a:rPr lang="hu-HU" smtClean="0"/>
              <a:pPr/>
              <a:t>31</a:t>
            </a:fld>
            <a:endParaRPr lang="hu-HU" smtClean="0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hu-HU" smtClean="0"/>
              <a:t>Alkalmazások</a:t>
            </a:r>
          </a:p>
        </p:txBody>
      </p:sp>
      <p:pic>
        <p:nvPicPr>
          <p:cNvPr id="33798" name="Picture 3" descr="PICT19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8525" y="838200"/>
            <a:ext cx="7345363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átum hely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9E1BC05-B5C4-4AEC-B567-7E6C6275EA51}" type="datetime1">
              <a:rPr lang="hu-HU" smtClean="0"/>
              <a:pPr/>
              <a:t>2014.11.16.</a:t>
            </a:fld>
            <a:endParaRPr lang="hu-HU"/>
          </a:p>
        </p:txBody>
      </p:sp>
      <p:sp>
        <p:nvSpPr>
          <p:cNvPr id="34819" name="Élőláb hely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smtClean="0"/>
              <a:t>OMKTI</a:t>
            </a:r>
          </a:p>
        </p:txBody>
      </p:sp>
      <p:sp>
        <p:nvSpPr>
          <p:cNvPr id="34820" name="Dia számának hely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C8F4E9-4377-4E33-B9E5-C87D429D04B6}" type="slidenum">
              <a:rPr lang="hu-HU" smtClean="0"/>
              <a:pPr/>
              <a:t>32</a:t>
            </a:fld>
            <a:endParaRPr lang="hu-HU" smtClean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Rejtett világítás lakásban</a:t>
            </a:r>
          </a:p>
        </p:txBody>
      </p:sp>
      <p:pic>
        <p:nvPicPr>
          <p:cNvPr id="44035" name="Picture 3" descr="PICT19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4592638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 descr="PICT19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1363" y="1981200"/>
            <a:ext cx="4592637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átum hely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0605353-BF33-45BC-9FCA-07BF1966E2FF}" type="datetime1">
              <a:rPr lang="hu-HU" smtClean="0"/>
              <a:pPr/>
              <a:t>2014.11.16.</a:t>
            </a:fld>
            <a:endParaRPr lang="hu-HU"/>
          </a:p>
        </p:txBody>
      </p:sp>
      <p:sp>
        <p:nvSpPr>
          <p:cNvPr id="35843" name="Élőláb hely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smtClean="0"/>
              <a:t>OMKTI</a:t>
            </a:r>
          </a:p>
        </p:txBody>
      </p:sp>
      <p:sp>
        <p:nvSpPr>
          <p:cNvPr id="35844" name="Dia számának hely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22DC3D-0CEF-4E81-9185-68C3BAE7A2BD}" type="slidenum">
              <a:rPr lang="hu-HU" smtClean="0"/>
              <a:pPr/>
              <a:t>33</a:t>
            </a:fld>
            <a:endParaRPr lang="hu-HU" smtClean="0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hu-HU" smtClean="0"/>
              <a:t>Ipari alkalmazás</a:t>
            </a:r>
          </a:p>
        </p:txBody>
      </p:sp>
      <p:pic>
        <p:nvPicPr>
          <p:cNvPr id="35846" name="Picture 3" descr="alanod1ab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2038" y="901700"/>
            <a:ext cx="7018337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átum helye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818A469-7C6D-4AAF-852A-8D74F4493961}" type="datetime1">
              <a:rPr lang="hu-HU" smtClean="0"/>
              <a:pPr/>
              <a:t>2014.11.16.</a:t>
            </a:fld>
            <a:endParaRPr lang="hu-HU"/>
          </a:p>
        </p:txBody>
      </p:sp>
      <p:sp>
        <p:nvSpPr>
          <p:cNvPr id="36867" name="Élőláb helye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smtClean="0"/>
              <a:t>OMKTI</a:t>
            </a:r>
          </a:p>
        </p:txBody>
      </p:sp>
      <p:sp>
        <p:nvSpPr>
          <p:cNvPr id="36868" name="Dia számának hely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E34E20-B85B-457D-80A1-71E4B1774808}" type="slidenum">
              <a:rPr lang="hu-HU" smtClean="0"/>
              <a:pPr/>
              <a:t>34</a:t>
            </a:fld>
            <a:endParaRPr lang="hu-HU" smtClean="0"/>
          </a:p>
        </p:txBody>
      </p:sp>
      <p:pic>
        <p:nvPicPr>
          <p:cNvPr id="36869" name="Picture 2" descr="HPIM31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388" y="228600"/>
            <a:ext cx="7769225" cy="57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779838" y="6096000"/>
            <a:ext cx="1728787" cy="576263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hu-HU" sz="2800">
                <a:solidFill>
                  <a:srgbClr val="FF9900"/>
                </a:solidFill>
                <a:latin typeface="Arial" charset="0"/>
              </a:rPr>
              <a:t>Tirol (AT)</a:t>
            </a:r>
            <a:endParaRPr lang="en-GB" sz="2800">
              <a:solidFill>
                <a:srgbClr val="FF99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 advAuto="100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átum helye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339987D-2600-42CD-B9F6-150EAB0AC0CE}" type="datetime1">
              <a:rPr lang="hu-HU" smtClean="0"/>
              <a:pPr/>
              <a:t>2014.11.16.</a:t>
            </a:fld>
            <a:endParaRPr lang="hu-HU"/>
          </a:p>
        </p:txBody>
      </p:sp>
      <p:sp>
        <p:nvSpPr>
          <p:cNvPr id="37891" name="Élőláb helye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smtClean="0"/>
              <a:t>OMKTI</a:t>
            </a:r>
          </a:p>
        </p:txBody>
      </p:sp>
      <p:sp>
        <p:nvSpPr>
          <p:cNvPr id="37892" name="Dia számának hely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FD77A4-D76C-462C-B40A-E70CDFC100E5}" type="slidenum">
              <a:rPr lang="hu-HU" smtClean="0"/>
              <a:pPr/>
              <a:t>35</a:t>
            </a:fld>
            <a:endParaRPr lang="hu-HU" smtClean="0"/>
          </a:p>
        </p:txBody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914400" y="533400"/>
            <a:ext cx="80010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11600" indent="-3911600">
              <a:spcBef>
                <a:spcPct val="50000"/>
              </a:spcBef>
            </a:pPr>
            <a:r>
              <a:rPr lang="hu-HU"/>
              <a:t>Fajlagos teljesítmény növelése: fénycső áramának </a:t>
            </a:r>
            <a:r>
              <a:rPr lang="hu-HU">
                <a:sym typeface="Symbol" pitchFamily="18" charset="2"/>
              </a:rPr>
              <a:t></a:t>
            </a:r>
            <a:r>
              <a:rPr lang="hu-HU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x</a:t>
            </a:r>
            <a:endParaRPr lang="hu-HU">
              <a:solidFill>
                <a:srgbClr val="FF0000"/>
              </a:solidFill>
              <a:sym typeface="Symbol" pitchFamily="18" charset="2"/>
            </a:endParaRPr>
          </a:p>
          <a:p>
            <a:pPr marL="3911600" indent="-3911600">
              <a:spcBef>
                <a:spcPct val="50000"/>
              </a:spcBef>
            </a:pPr>
            <a:r>
              <a:rPr lang="hu-HU">
                <a:solidFill>
                  <a:srgbClr val="FF0000"/>
                </a:solidFill>
                <a:sym typeface="Symbol" pitchFamily="18" charset="2"/>
              </a:rPr>
              <a:t>	</a:t>
            </a:r>
            <a:r>
              <a:rPr lang="hu-HU">
                <a:sym typeface="Symbol" pitchFamily="18" charset="2"/>
              </a:rPr>
              <a:t>adott áram mellett térerősség  </a:t>
            </a:r>
            <a:br>
              <a:rPr lang="hu-HU">
                <a:sym typeface="Symbol" pitchFamily="18" charset="2"/>
              </a:rPr>
            </a:br>
            <a:endParaRPr lang="hu-HU">
              <a:sym typeface="Symbol" pitchFamily="18" charset="2"/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066800" y="2133600"/>
            <a:ext cx="7924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78100" indent="-2578100">
              <a:spcBef>
                <a:spcPct val="50000"/>
              </a:spcBef>
            </a:pPr>
            <a:r>
              <a:rPr lang="hu-HU"/>
              <a:t>Térerősség növelése:töltőgáz nyomásának </a:t>
            </a:r>
            <a:r>
              <a:rPr lang="hu-HU">
                <a:sym typeface="Symbol" pitchFamily="18" charset="2"/>
              </a:rPr>
              <a:t></a:t>
            </a:r>
            <a:br>
              <a:rPr lang="hu-HU">
                <a:sym typeface="Symbol" pitchFamily="18" charset="2"/>
              </a:rPr>
            </a:br>
            <a:r>
              <a:rPr lang="hu-HU">
                <a:sym typeface="Symbol" pitchFamily="18" charset="2"/>
              </a:rPr>
              <a:t>toltőgáz összetétel megváltoztatása</a:t>
            </a:r>
            <a:br>
              <a:rPr lang="hu-HU">
                <a:sym typeface="Symbol" pitchFamily="18" charset="2"/>
              </a:rPr>
            </a:br>
            <a:r>
              <a:rPr lang="hu-HU">
                <a:solidFill>
                  <a:srgbClr val="FF0000"/>
                </a:solidFill>
                <a:sym typeface="Symbol" pitchFamily="18" charset="2"/>
              </a:rPr>
              <a:t>csőátmérő csökkentése</a:t>
            </a:r>
            <a:r>
              <a:rPr lang="hu-HU">
                <a:sym typeface="Symbol" pitchFamily="18" charset="2"/>
              </a:rPr>
              <a:t> 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066800" y="3352800"/>
            <a:ext cx="7162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25600" indent="-1625600">
              <a:spcBef>
                <a:spcPct val="50000"/>
              </a:spcBef>
            </a:pPr>
            <a:r>
              <a:rPr lang="hu-HU"/>
              <a:t>Új probléma: UV </a:t>
            </a:r>
            <a:r>
              <a:rPr lang="hu-HU">
                <a:sym typeface="Symbol" pitchFamily="18" charset="2"/>
              </a:rPr>
              <a:t>-szik</a:t>
            </a:r>
            <a:br>
              <a:rPr lang="hu-HU">
                <a:sym typeface="Symbol" pitchFamily="18" charset="2"/>
              </a:rPr>
            </a:br>
            <a:r>
              <a:rPr lang="hu-HU">
                <a:sym typeface="Symbol" pitchFamily="18" charset="2"/>
              </a:rPr>
              <a:t></a:t>
            </a:r>
            <a:r>
              <a:rPr lang="hu-HU" baseline="30000">
                <a:sym typeface="Symbol" pitchFamily="18" charset="2"/>
              </a:rPr>
              <a:t>*</a:t>
            </a:r>
            <a:r>
              <a:rPr lang="hu-HU">
                <a:sym typeface="Symbol" pitchFamily="18" charset="2"/>
              </a:rPr>
              <a:t>-hoz adott higanygőz nyomás kell, nagyobb nyomás </a:t>
            </a:r>
            <a:r>
              <a:rPr lang="hu-HU" baseline="30000">
                <a:sym typeface="Symbol" pitchFamily="18" charset="2"/>
              </a:rPr>
              <a:t>* </a:t>
            </a:r>
            <a:r>
              <a:rPr lang="hu-HU">
                <a:sym typeface="Symbol" pitchFamily="18" charset="2"/>
              </a:rPr>
              <a:t>.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990600" y="4800600"/>
            <a:ext cx="73152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Megoldás: Hg – fémötvözet (amalgám)</a:t>
            </a:r>
          </a:p>
          <a:p>
            <a:pPr>
              <a:spcBef>
                <a:spcPct val="50000"/>
              </a:spcBef>
            </a:pPr>
            <a:r>
              <a:rPr lang="hu-HU"/>
              <a:t>	      csőkiszélesítés (hidegkamra)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utoUpdateAnimBg="0"/>
      <p:bldP spid="47107" grpId="0" autoUpdateAnimBg="0"/>
      <p:bldP spid="47108" grpId="0" autoUpdateAnimBg="0"/>
      <p:bldP spid="47109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átum hely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A12E3CE-AED0-43D6-9279-17C432C3208A}" type="datetime1">
              <a:rPr lang="hu-HU" smtClean="0"/>
              <a:pPr/>
              <a:t>2014.11.16.</a:t>
            </a:fld>
            <a:endParaRPr lang="hu-HU"/>
          </a:p>
        </p:txBody>
      </p:sp>
      <p:sp>
        <p:nvSpPr>
          <p:cNvPr id="38915" name="Élőláb hely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smtClean="0"/>
              <a:t>OMKTI</a:t>
            </a:r>
          </a:p>
        </p:txBody>
      </p:sp>
      <p:sp>
        <p:nvSpPr>
          <p:cNvPr id="38916" name="Dia számának hely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75C602-2283-4282-AE71-098A8C510C7D}" type="slidenum">
              <a:rPr lang="hu-HU" smtClean="0"/>
              <a:pPr/>
              <a:t>36</a:t>
            </a:fld>
            <a:endParaRPr lang="hu-HU" smtClean="0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hu-HU" sz="36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kompakt fénycsövek két fő típusa </a:t>
            </a:r>
            <a:r>
              <a:rPr lang="hu-HU" sz="24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0" y="6521450"/>
            <a:ext cx="594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hu-HU" sz="160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8919" name="Picture 4" descr="KOMPAK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828800"/>
            <a:ext cx="3260725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0" name="Text Box 5"/>
          <p:cNvSpPr txBox="1">
            <a:spLocks noChangeArrowheads="1"/>
          </p:cNvSpPr>
          <p:nvPr/>
        </p:nvSpPr>
        <p:spPr bwMode="auto">
          <a:xfrm>
            <a:off x="288925" y="955675"/>
            <a:ext cx="468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>
                <a:solidFill>
                  <a:schemeClr val="accent2"/>
                </a:solidFill>
              </a:rPr>
              <a:t>Hidegkamrás kompakt fénycsövek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4094163" y="1752600"/>
            <a:ext cx="504983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b="1">
                <a:solidFill>
                  <a:schemeClr val="accent2"/>
                </a:solidFill>
              </a:rPr>
              <a:t>Hidegkamra</a:t>
            </a:r>
            <a:r>
              <a:rPr lang="hu-HU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a kisülőcső kiszélesítése</a:t>
            </a:r>
          </a:p>
          <a:p>
            <a:pPr>
              <a:buFontTx/>
              <a:buChar char="•"/>
              <a:defRPr/>
            </a:pPr>
            <a:r>
              <a:rPr lang="hu-HU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az íváram sűrűsége lecsökken</a:t>
            </a:r>
          </a:p>
          <a:p>
            <a:pPr>
              <a:buFontTx/>
              <a:buChar char="•"/>
              <a:defRPr/>
            </a:pPr>
            <a:r>
              <a:rPr lang="hu-HU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kevésbé melegedik a fénycső fala</a:t>
            </a:r>
          </a:p>
          <a:p>
            <a:pPr>
              <a:buFontTx/>
              <a:buChar char="•"/>
              <a:defRPr/>
            </a:pPr>
            <a:r>
              <a:rPr lang="hu-HU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ezeken a hidegebb szakaszokon a</a:t>
            </a:r>
          </a:p>
          <a:p>
            <a:pPr>
              <a:defRPr/>
            </a:pPr>
            <a:r>
              <a:rPr lang="hu-HU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higanygőz kicsapódik</a:t>
            </a:r>
          </a:p>
          <a:p>
            <a:pPr>
              <a:buFontTx/>
              <a:buChar char="•"/>
              <a:defRPr/>
            </a:pPr>
            <a:r>
              <a:rPr lang="hu-HU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 gravitáció segítségével a </a:t>
            </a:r>
          </a:p>
          <a:p>
            <a:pPr>
              <a:defRPr/>
            </a:pPr>
            <a:r>
              <a:rPr lang="hu-HU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hidegkamrákban összegyűlik</a:t>
            </a:r>
          </a:p>
          <a:p>
            <a:pPr>
              <a:buFontTx/>
              <a:buChar char="•"/>
              <a:defRPr/>
            </a:pPr>
            <a:r>
              <a:rPr lang="hu-HU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tehát a higanygőz egyensúlyi</a:t>
            </a:r>
          </a:p>
          <a:p>
            <a:pPr>
              <a:defRPr/>
            </a:pPr>
            <a:r>
              <a:rPr lang="hu-HU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gőznyomását a hidegkamra </a:t>
            </a:r>
          </a:p>
          <a:p>
            <a:pPr>
              <a:defRPr/>
            </a:pPr>
            <a:r>
              <a:rPr lang="hu-HU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hőmérséklete határozza meg</a:t>
            </a:r>
          </a:p>
        </p:txBody>
      </p:sp>
      <p:sp>
        <p:nvSpPr>
          <p:cNvPr id="38922" name="Line 7"/>
          <p:cNvSpPr>
            <a:spLocks noChangeShapeType="1"/>
          </p:cNvSpPr>
          <p:nvPr/>
        </p:nvSpPr>
        <p:spPr bwMode="auto">
          <a:xfrm flipV="1">
            <a:off x="2209800" y="4953000"/>
            <a:ext cx="457200" cy="685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1219200" y="56388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hidegkamra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átum hely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0B255AC-3A32-49B5-8240-692A34F0952C}" type="datetime1">
              <a:rPr lang="hu-HU" smtClean="0"/>
              <a:pPr/>
              <a:t>2014.11.16.</a:t>
            </a:fld>
            <a:endParaRPr lang="hu-HU"/>
          </a:p>
        </p:txBody>
      </p:sp>
      <p:sp>
        <p:nvSpPr>
          <p:cNvPr id="39939" name="Élőláb hely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smtClean="0"/>
              <a:t>OMKTI</a:t>
            </a:r>
          </a:p>
        </p:txBody>
      </p:sp>
      <p:sp>
        <p:nvSpPr>
          <p:cNvPr id="39940" name="Dia számának hely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5641BC-341D-46EF-84F1-27299A613843}" type="slidenum">
              <a:rPr lang="hu-HU" smtClean="0"/>
              <a:pPr/>
              <a:t>37</a:t>
            </a:fld>
            <a:endParaRPr lang="hu-HU" smtClean="0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eaLnBrk="1" hangingPunct="1">
              <a:defRPr/>
            </a:pPr>
            <a:r>
              <a:rPr lang="hu-HU" sz="36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Kompakt fénycső kialakítások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0" y="6521450"/>
            <a:ext cx="594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hu-HU" sz="160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9156" name="Picture 4" descr="p_2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192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 descr="p_biax_dt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2192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6" descr="p_biax_electroni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2192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7" descr="p_biax_l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37338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Picture 9" descr="p_gls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37338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átum hely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915D3D1-4A76-4FDF-A889-E5B4E6488F18}" type="datetime1">
              <a:rPr lang="hu-HU" smtClean="0"/>
              <a:pPr/>
              <a:t>2014.11.16.</a:t>
            </a:fld>
            <a:endParaRPr lang="hu-HU"/>
          </a:p>
        </p:txBody>
      </p:sp>
      <p:sp>
        <p:nvSpPr>
          <p:cNvPr id="40963" name="Élőláb hely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smtClean="0"/>
              <a:t>OMKTI</a:t>
            </a:r>
          </a:p>
        </p:txBody>
      </p:sp>
      <p:sp>
        <p:nvSpPr>
          <p:cNvPr id="40964" name="Dia számának hely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D9FFAB-0F66-4F2A-8149-E3F961553495}" type="slidenum">
              <a:rPr lang="hu-HU" smtClean="0"/>
              <a:pPr/>
              <a:t>38</a:t>
            </a:fld>
            <a:endParaRPr lang="hu-HU" smtClean="0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eaLnBrk="1" hangingPunct="1">
              <a:defRPr/>
            </a:pPr>
            <a:r>
              <a:rPr lang="hu-HU" sz="36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Kompakt fénycső fejtípusok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0" y="6521450"/>
            <a:ext cx="594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hu-HU" sz="160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0967" name="Picture 4" descr="FejTip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150" y="1219200"/>
            <a:ext cx="75057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5" descr="cflba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1225" y="3276600"/>
            <a:ext cx="47815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átum hely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7BEA61-C4FB-4534-9C6A-A6E4FCBCC7B6}" type="datetime1">
              <a:rPr lang="hu-HU" smtClean="0"/>
              <a:pPr/>
              <a:t>2014.11.16.</a:t>
            </a:fld>
            <a:endParaRPr lang="hu-HU"/>
          </a:p>
        </p:txBody>
      </p:sp>
      <p:sp>
        <p:nvSpPr>
          <p:cNvPr id="41987" name="Élőláb hely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smtClean="0"/>
              <a:t>OMKTI</a:t>
            </a:r>
          </a:p>
        </p:txBody>
      </p:sp>
      <p:sp>
        <p:nvSpPr>
          <p:cNvPr id="41988" name="Dia számának hely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A45FE7-FC5C-44F0-8657-B271E43D19F4}" type="slidenum">
              <a:rPr lang="hu-HU" smtClean="0"/>
              <a:pPr/>
              <a:t>39</a:t>
            </a:fld>
            <a:endParaRPr lang="hu-HU" smtClean="0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u-HU" sz="3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Indukciós lámpák</a:t>
            </a:r>
            <a:r>
              <a:rPr lang="hu-HU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hu-HU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hu-HU" sz="2400" b="1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0" y="6521450"/>
            <a:ext cx="594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hu-HU" sz="16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pic>
        <p:nvPicPr>
          <p:cNvPr id="41991" name="Picture 4" descr="ql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4206875"/>
            <a:ext cx="24384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5" descr="GENURA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990600"/>
            <a:ext cx="34290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4022725" y="914400"/>
            <a:ext cx="5121275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hu-HU" b="1">
                <a:effectLst>
                  <a:outerShdw blurRad="38100" dist="38100" dir="2700000" algn="tl">
                    <a:srgbClr val="FFFFFF"/>
                  </a:outerShdw>
                </a:effectLst>
              </a:rPr>
              <a:t> szintén kisnyomású higanykisülés</a:t>
            </a:r>
          </a:p>
          <a:p>
            <a:pPr>
              <a:buFontTx/>
              <a:buChar char="•"/>
              <a:defRPr/>
            </a:pPr>
            <a:r>
              <a:rPr lang="hu-HU" b="1">
                <a:effectLst>
                  <a:outerShdw blurRad="38100" dist="38100" dir="2700000" algn="tl">
                    <a:srgbClr val="FFFFFF"/>
                  </a:outerShdw>
                </a:effectLst>
              </a:rPr>
              <a:t> nincsenek elektródok</a:t>
            </a:r>
          </a:p>
          <a:p>
            <a:pPr>
              <a:buFontTx/>
              <a:buChar char="•"/>
              <a:defRPr/>
            </a:pPr>
            <a:r>
              <a:rPr lang="hu-HU" b="1">
                <a:effectLst>
                  <a:outerShdw blurRad="38100" dist="38100" dir="2700000" algn="tl">
                    <a:srgbClr val="FFFFFF"/>
                  </a:outerShdw>
                </a:effectLst>
              </a:rPr>
              <a:t> nyitott ferrit magú tekercs </a:t>
            </a:r>
          </a:p>
          <a:p>
            <a:pPr>
              <a:defRPr/>
            </a:pPr>
            <a:r>
              <a:rPr lang="hu-HU" b="1">
                <a:effectLst>
                  <a:outerShdw blurRad="38100" dist="38100" dir="2700000" algn="tl">
                    <a:srgbClr val="FFFFFF"/>
                  </a:outerShdw>
                </a:effectLst>
              </a:rPr>
              <a:t>   mágneses tere gerjeszt</a:t>
            </a:r>
          </a:p>
          <a:p>
            <a:pPr>
              <a:buFontTx/>
              <a:buChar char="•"/>
              <a:defRPr/>
            </a:pPr>
            <a:r>
              <a:rPr lang="hu-HU" b="1">
                <a:effectLst>
                  <a:outerShdw blurRad="38100" dist="38100" dir="2700000" algn="tl">
                    <a:srgbClr val="FFFFFF"/>
                  </a:outerShdw>
                </a:effectLst>
              </a:rPr>
              <a:t> a mágneses tér a gáztéren záródik</a:t>
            </a:r>
          </a:p>
          <a:p>
            <a:pPr>
              <a:buFontTx/>
              <a:buChar char="•"/>
              <a:defRPr/>
            </a:pPr>
            <a:r>
              <a:rPr lang="hu-HU" b="1">
                <a:effectLst>
                  <a:outerShdw blurRad="38100" dist="38100" dir="2700000" algn="tl">
                    <a:srgbClr val="FFFFFF"/>
                  </a:outerShdw>
                </a:effectLst>
              </a:rPr>
              <a:t> a gerjesztő jel frekvenciája</a:t>
            </a:r>
          </a:p>
          <a:p>
            <a:pPr>
              <a:defRPr/>
            </a:pPr>
            <a:r>
              <a:rPr lang="hu-HU" b="1">
                <a:effectLst>
                  <a:outerShdw blurRad="38100" dist="38100" dir="2700000" algn="tl">
                    <a:srgbClr val="FFFFFF"/>
                  </a:outerShdw>
                </a:effectLst>
              </a:rPr>
              <a:t>   2,65 MHz (Osram – 250 kHz)</a:t>
            </a:r>
          </a:p>
          <a:p>
            <a:pPr>
              <a:buFontTx/>
              <a:buChar char="•"/>
              <a:defRPr/>
            </a:pPr>
            <a:r>
              <a:rPr lang="hu-HU" b="1">
                <a:effectLst>
                  <a:outerShdw blurRad="38100" dist="38100" dir="2700000" algn="tl">
                    <a:srgbClr val="FFFFFF"/>
                  </a:outerShdw>
                </a:effectLst>
              </a:rPr>
              <a:t> az élettartam többszöröse az </a:t>
            </a:r>
          </a:p>
          <a:p>
            <a:pPr>
              <a:defRPr/>
            </a:pPr>
            <a:r>
              <a:rPr lang="hu-HU" b="1">
                <a:effectLst>
                  <a:outerShdw blurRad="38100" dist="38100" dir="2700000" algn="tl">
                    <a:srgbClr val="FFFFFF"/>
                  </a:outerShdw>
                </a:effectLst>
              </a:rPr>
              <a:t>   elektródos kompakt fénycsövekének</a:t>
            </a:r>
          </a:p>
          <a:p>
            <a:pPr>
              <a:buFontTx/>
              <a:buChar char="•"/>
              <a:defRPr/>
            </a:pPr>
            <a:r>
              <a:rPr lang="hu-HU" b="1">
                <a:effectLst>
                  <a:outerShdw blurRad="38100" dist="38100" dir="2700000" algn="tl">
                    <a:srgbClr val="FFFFFF"/>
                  </a:outerShdw>
                </a:effectLst>
              </a:rPr>
              <a:t> Philips QL, Osram Endura – külső </a:t>
            </a:r>
          </a:p>
          <a:p>
            <a:pPr>
              <a:defRPr/>
            </a:pPr>
            <a:r>
              <a:rPr lang="hu-HU" b="1">
                <a:effectLst>
                  <a:outerShdw blurRad="38100" dist="38100" dir="2700000" algn="tl">
                    <a:srgbClr val="FFFFFF"/>
                  </a:outerShdw>
                </a:effectLst>
              </a:rPr>
              <a:t>   előtét, GE Genura – integrált előtét</a:t>
            </a:r>
          </a:p>
          <a:p>
            <a:pPr>
              <a:defRPr/>
            </a:pPr>
            <a:endParaRPr lang="hu-HU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átum hely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8DA0126-57B3-48AD-9D5F-81C71FE0EF08}" type="datetime1">
              <a:rPr lang="hu-HU" smtClean="0"/>
              <a:pPr/>
              <a:t>2014.11.16.</a:t>
            </a:fld>
            <a:endParaRPr lang="hu-HU"/>
          </a:p>
        </p:txBody>
      </p:sp>
      <p:sp>
        <p:nvSpPr>
          <p:cNvPr id="6147" name="Élőláb hely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smtClean="0"/>
              <a:t>OMKTI</a:t>
            </a:r>
          </a:p>
        </p:txBody>
      </p:sp>
      <p:sp>
        <p:nvSpPr>
          <p:cNvPr id="6148" name="Dia számának hely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C53CBC-73BB-492F-95A9-4A5140DC37E0}" type="slidenum">
              <a:rPr lang="hu-HU" smtClean="0"/>
              <a:pPr/>
              <a:t>4</a:t>
            </a:fld>
            <a:endParaRPr lang="hu-HU" smtClean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28600"/>
            <a:ext cx="8153400" cy="76200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Villamos fényforrások működési elve</a:t>
            </a:r>
            <a:r>
              <a:rPr lang="hu-HU" sz="4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80988" y="914400"/>
            <a:ext cx="8863012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hu-HU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NAGYOBB	</a:t>
            </a:r>
            <a:r>
              <a:rPr lang="hu-HU" b="1" dirty="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</a:t>
            </a:r>
            <a:r>
              <a:rPr lang="hu-HU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 KISEBB ENERGIANÍVÓ, SUGÁRZÁS</a:t>
            </a:r>
            <a:endParaRPr lang="hu-HU" b="1" dirty="0">
              <a:solidFill>
                <a:srgbClr val="FFFFCC"/>
              </a:solidFill>
              <a:effectDag name="">
                <a:cont type="tree" name="">
                  <a:effect ref="fillLine"/>
                  <a:outerShdw dist="38100" dir="13500000" algn="br">
                    <a:srgbClr val="FFFFDD"/>
                  </a:outerShdw>
                </a:cont>
                <a:cont type="tree" name="">
                  <a:effect ref="fillLine"/>
                  <a:outerShdw dist="38100" dir="2700000" algn="tl">
                    <a:srgbClr val="99987A"/>
                  </a:outerShdw>
                </a:cont>
                <a:effect ref="fillLine"/>
              </a:effectDag>
            </a:endParaRPr>
          </a:p>
          <a:p>
            <a:pPr marL="457200" indent="-457200">
              <a:defRPr/>
            </a:pPr>
            <a:r>
              <a:rPr lang="hu-HU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Csoportosítás a fénygerjesztés mechanizmusa alapján:</a:t>
            </a:r>
          </a:p>
          <a:p>
            <a:pPr marL="457200" indent="-457200">
              <a:buFontTx/>
              <a:buAutoNum type="arabicPeriod"/>
              <a:defRPr/>
            </a:pPr>
            <a:r>
              <a:rPr lang="hu-HU" b="1" dirty="0"/>
              <a:t>Hőmérsékleti sugárzók</a:t>
            </a:r>
          </a:p>
          <a:p>
            <a:pPr marL="1371600" lvl="2" indent="-457200">
              <a:buFontTx/>
              <a:buChar char="•"/>
              <a:defRPr/>
            </a:pPr>
            <a:r>
              <a:rPr lang="hu-HU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kváziszabad</a:t>
            </a:r>
            <a:r>
              <a:rPr lang="hu-HU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elektronok sugárzása – sávon belüli átmenet </a:t>
            </a:r>
          </a:p>
          <a:p>
            <a:pPr marL="2286000" lvl="4" indent="-457200">
              <a:defRPr/>
            </a:pPr>
            <a:r>
              <a:rPr lang="hu-HU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	minden lehetséges energiaérték megengedett</a:t>
            </a:r>
          </a:p>
          <a:p>
            <a:pPr marL="457200" indent="-457200">
              <a:buFontTx/>
              <a:buAutoNum type="arabicPeriod"/>
              <a:defRPr/>
            </a:pPr>
            <a:endParaRPr lang="hu-HU" sz="1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hu-HU" b="1" dirty="0"/>
              <a:t>Lumineszcens sugárzók </a:t>
            </a:r>
            <a:r>
              <a:rPr lang="hu-HU" dirty="0"/>
              <a:t>(lumineszcencia-hidegen sugárzás)</a:t>
            </a:r>
            <a:br>
              <a:rPr lang="hu-HU" dirty="0"/>
            </a:br>
            <a:r>
              <a:rPr lang="hu-H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u-HU" dirty="0"/>
              <a:t>gázkisülések, foto-, katód-, </a:t>
            </a:r>
            <a:r>
              <a:rPr lang="hu-HU" dirty="0" err="1"/>
              <a:t>elektrolumineszcencia-</a:t>
            </a:r>
            <a:r>
              <a:rPr lang="hu-HU" dirty="0"/>
              <a:t>, </a:t>
            </a:r>
            <a:r>
              <a:rPr lang="hu-HU" dirty="0" err="1"/>
              <a:t>biolumineszcencia-</a:t>
            </a:r>
            <a:r>
              <a:rPr lang="hu-HU" dirty="0"/>
              <a:t>,</a:t>
            </a:r>
            <a:r>
              <a:rPr lang="hu-HU" dirty="0" err="1"/>
              <a:t>tribolumineszcencia-</a:t>
            </a:r>
            <a:r>
              <a:rPr lang="hu-HU" dirty="0"/>
              <a:t>,</a:t>
            </a:r>
            <a:r>
              <a:rPr lang="hu-HU" dirty="0" err="1"/>
              <a:t>radiólumineszcencia-</a:t>
            </a:r>
            <a:r>
              <a:rPr lang="hu-HU" dirty="0"/>
              <a:t>, kemilumineszcencia</a:t>
            </a:r>
            <a:r>
              <a:rPr lang="hu-HU" b="1" dirty="0"/>
              <a:t>	</a:t>
            </a:r>
          </a:p>
          <a:p>
            <a:pPr marL="1371600" lvl="2" indent="-457200">
              <a:buFontTx/>
              <a:buChar char="•"/>
              <a:defRPr/>
            </a:pPr>
            <a:r>
              <a:rPr lang="hu-HU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kötött elektronok - sávok, vagy nívók közötti átmenet</a:t>
            </a:r>
          </a:p>
          <a:p>
            <a:pPr marL="1371600" lvl="2" indent="-457200">
              <a:defRPr/>
            </a:pPr>
            <a:r>
              <a:rPr lang="hu-HU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		diszkrét energianívók</a:t>
            </a:r>
          </a:p>
        </p:txBody>
      </p:sp>
      <p:sp>
        <p:nvSpPr>
          <p:cNvPr id="6151" name="Rectangle 4"/>
          <p:cNvSpPr>
            <a:spLocks noChangeArrowheads="1"/>
          </p:cNvSpPr>
          <p:nvPr/>
        </p:nvSpPr>
        <p:spPr bwMode="auto">
          <a:xfrm>
            <a:off x="0" y="5181600"/>
            <a:ext cx="883920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62000" indent="-469900">
              <a:lnSpc>
                <a:spcPct val="95000"/>
              </a:lnSpc>
              <a:spcBef>
                <a:spcPct val="50000"/>
              </a:spcBef>
            </a:pPr>
            <a:r>
              <a:rPr lang="hu-HU" b="1"/>
              <a:t>3.Szilárdtest sugárzók (</a:t>
            </a:r>
            <a:r>
              <a:rPr lang="hu-HU"/>
              <a:t>Lighting Emitting Diode</a:t>
            </a:r>
            <a:r>
              <a:rPr lang="hu-HU" b="1"/>
              <a:t>)</a:t>
            </a:r>
            <a:br>
              <a:rPr lang="hu-HU" b="1"/>
            </a:br>
            <a:r>
              <a:rPr lang="hu-HU"/>
              <a:t>Félvezetőn alapul p-n átmenetre nyitóirányú feszültséget kapcsolnak p is n is az érintkezési felület felé mozognak és rekombinálódnak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átum helye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75167C7-407E-4916-AEEF-2B81548D4A6A}" type="datetime1">
              <a:rPr lang="hu-HU" smtClean="0"/>
              <a:pPr/>
              <a:t>2014.11.16.</a:t>
            </a:fld>
            <a:endParaRPr lang="hu-HU"/>
          </a:p>
        </p:txBody>
      </p:sp>
      <p:sp>
        <p:nvSpPr>
          <p:cNvPr id="43011" name="Élőláb helye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smtClean="0"/>
              <a:t>OMKTI</a:t>
            </a:r>
          </a:p>
        </p:txBody>
      </p:sp>
      <p:sp>
        <p:nvSpPr>
          <p:cNvPr id="43012" name="Dia számának hely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BFA2F9-9B99-4975-91EC-133D45DA0EA3}" type="slidenum">
              <a:rPr lang="hu-HU" smtClean="0"/>
              <a:pPr/>
              <a:t>40</a:t>
            </a:fld>
            <a:endParaRPr lang="hu-HU" smtClean="0"/>
          </a:p>
        </p:txBody>
      </p:sp>
      <p:sp>
        <p:nvSpPr>
          <p:cNvPr id="43013" name="Rectangle 2"/>
          <p:cNvSpPr>
            <a:spLocks noChangeArrowheads="1"/>
          </p:cNvSpPr>
          <p:nvPr/>
        </p:nvSpPr>
        <p:spPr bwMode="auto">
          <a:xfrm>
            <a:off x="2033588" y="1900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/>
          </a:p>
        </p:txBody>
      </p:sp>
      <p:graphicFrame>
        <p:nvGraphicFramePr>
          <p:cNvPr id="43014" name="Object 3"/>
          <p:cNvGraphicFramePr>
            <a:graphicFrameLocks noChangeAspect="1"/>
          </p:cNvGraphicFramePr>
          <p:nvPr/>
        </p:nvGraphicFramePr>
        <p:xfrm>
          <a:off x="323850" y="333375"/>
          <a:ext cx="7027863" cy="4232275"/>
        </p:xfrm>
        <a:graphic>
          <a:graphicData uri="http://schemas.openxmlformats.org/presentationml/2006/ole">
            <p:oleObj spid="_x0000_s4098" r:id="rId3" imgW="7865520" imgH="4733289" progId="">
              <p:embed/>
            </p:oleObj>
          </a:graphicData>
        </a:graphic>
      </p:graphicFrame>
      <p:sp>
        <p:nvSpPr>
          <p:cNvPr id="43015" name="Text Box 4"/>
          <p:cNvSpPr txBox="1">
            <a:spLocks noChangeArrowheads="1"/>
          </p:cNvSpPr>
          <p:nvPr/>
        </p:nvSpPr>
        <p:spPr bwMode="auto">
          <a:xfrm>
            <a:off x="2133600" y="56388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Genura felépítése</a:t>
            </a:r>
          </a:p>
        </p:txBody>
      </p:sp>
      <p:pic>
        <p:nvPicPr>
          <p:cNvPr id="95237" name="Picture 5" descr="p_genu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42926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átum hely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3096D40-74F8-4C69-A1D5-D3C7FF2464B7}" type="datetime1">
              <a:rPr lang="hu-HU" smtClean="0"/>
              <a:pPr/>
              <a:t>2014.11.16.</a:t>
            </a:fld>
            <a:endParaRPr lang="hu-HU"/>
          </a:p>
        </p:txBody>
      </p:sp>
      <p:sp>
        <p:nvSpPr>
          <p:cNvPr id="44035" name="Élőláb hely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smtClean="0"/>
              <a:t>OMKTI</a:t>
            </a:r>
          </a:p>
        </p:txBody>
      </p:sp>
      <p:sp>
        <p:nvSpPr>
          <p:cNvPr id="44036" name="Dia számának hely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B712E4-E0BE-40D5-B6DB-541CC20B673C}" type="slidenum">
              <a:rPr lang="hu-HU" smtClean="0"/>
              <a:pPr/>
              <a:t>41</a:t>
            </a:fld>
            <a:endParaRPr lang="hu-HU" smtClean="0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hu-HU" smtClean="0"/>
              <a:t>Indukcióslámpák főbb jellemzői</a:t>
            </a: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609600" y="1704975"/>
            <a:ext cx="78486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hu-HU" sz="2800"/>
              <a:t>Teljesítmény; Fényáram: gyártó függő, kevés típus</a:t>
            </a:r>
          </a:p>
          <a:p>
            <a:pPr>
              <a:defRPr/>
            </a:pPr>
            <a:r>
              <a:rPr lang="hu-HU" sz="2800">
                <a:sym typeface="Symbol" pitchFamily="18" charset="2"/>
              </a:rPr>
              <a:t></a:t>
            </a:r>
            <a:r>
              <a:rPr lang="hu-HU" sz="2800" baseline="30000">
                <a:sym typeface="Symbol" pitchFamily="18" charset="2"/>
              </a:rPr>
              <a:t>*</a:t>
            </a:r>
            <a:r>
              <a:rPr lang="hu-HU" sz="2800">
                <a:sym typeface="Symbol" pitchFamily="18" charset="2"/>
              </a:rPr>
              <a:t>30-50 lm/W</a:t>
            </a:r>
          </a:p>
          <a:p>
            <a:pPr>
              <a:defRPr/>
            </a:pPr>
            <a:r>
              <a:rPr lang="hu-HU" sz="2800">
                <a:sym typeface="Symbol" pitchFamily="18" charset="2"/>
              </a:rPr>
              <a:t>Hosszú felfutási és újragyújtási idejű </a:t>
            </a:r>
          </a:p>
          <a:p>
            <a:pPr>
              <a:defRPr/>
            </a:pPr>
            <a:r>
              <a:rPr lang="hu-HU" sz="2800"/>
              <a:t>Élettartamuk: gyártó függő 60kh is lehet</a:t>
            </a:r>
          </a:p>
          <a:p>
            <a:pPr>
              <a:defRPr/>
            </a:pPr>
            <a:r>
              <a:rPr lang="hu-HU" sz="2800"/>
              <a:t>Színhőmérséklet:  S</a:t>
            </a:r>
          </a:p>
          <a:p>
            <a:pPr>
              <a:defRPr/>
            </a:pPr>
            <a:r>
              <a:rPr lang="hu-HU" sz="2800"/>
              <a:t>Színvisszaadás (fénypor függő) jó</a:t>
            </a:r>
          </a:p>
          <a:p>
            <a:pPr>
              <a:defRPr/>
            </a:pPr>
            <a:r>
              <a:rPr lang="hu-HU" sz="2800"/>
              <a:t>Vonalas színkép</a:t>
            </a:r>
          </a:p>
          <a:p>
            <a:pPr>
              <a:defRPr/>
            </a:pPr>
            <a:endParaRPr lang="hu-HU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átum helye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4227057-0128-4BEC-A3B8-23F7C61AD213}" type="datetime1">
              <a:rPr lang="hu-HU" smtClean="0"/>
              <a:pPr/>
              <a:t>2014.11.16.</a:t>
            </a:fld>
            <a:endParaRPr lang="hu-HU"/>
          </a:p>
        </p:txBody>
      </p:sp>
      <p:sp>
        <p:nvSpPr>
          <p:cNvPr id="45059" name="Élőláb helye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smtClean="0"/>
              <a:t>OMKTI</a:t>
            </a:r>
          </a:p>
        </p:txBody>
      </p:sp>
      <p:sp>
        <p:nvSpPr>
          <p:cNvPr id="45060" name="Dia számának hely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165F75-9A22-4030-B27C-39BD5CE2D196}" type="slidenum">
              <a:rPr lang="hu-HU" smtClean="0"/>
              <a:pPr/>
              <a:t>42</a:t>
            </a:fld>
            <a:endParaRPr lang="hu-HU" smtClean="0"/>
          </a:p>
        </p:txBody>
      </p:sp>
      <p:pic>
        <p:nvPicPr>
          <p:cNvPr id="45061" name="Picture 2" descr="HPIM60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561975"/>
            <a:ext cx="6535738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Text Box 3"/>
          <p:cNvSpPr txBox="1">
            <a:spLocks noChangeArrowheads="1"/>
          </p:cNvSpPr>
          <p:nvPr/>
        </p:nvSpPr>
        <p:spPr bwMode="auto">
          <a:xfrm>
            <a:off x="762000" y="57912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Foto: DéTa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átum helye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2A9A0F3-7E87-4C68-814A-A32548905127}" type="datetime1">
              <a:rPr lang="hu-HU" smtClean="0"/>
              <a:pPr/>
              <a:t>2014.11.16.</a:t>
            </a:fld>
            <a:endParaRPr lang="hu-HU"/>
          </a:p>
        </p:txBody>
      </p:sp>
      <p:sp>
        <p:nvSpPr>
          <p:cNvPr id="46083" name="Élőláb helye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smtClean="0"/>
              <a:t>OMKTI</a:t>
            </a:r>
          </a:p>
        </p:txBody>
      </p:sp>
      <p:sp>
        <p:nvSpPr>
          <p:cNvPr id="46084" name="Dia számának hely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43BB34-E2BC-4E4E-B6EF-894C85101AE8}" type="slidenum">
              <a:rPr lang="hu-HU" smtClean="0"/>
              <a:pPr/>
              <a:t>43</a:t>
            </a:fld>
            <a:endParaRPr lang="hu-HU" smtClean="0"/>
          </a:p>
        </p:txBody>
      </p:sp>
      <p:sp>
        <p:nvSpPr>
          <p:cNvPr id="46085" name="Text Box 2"/>
          <p:cNvSpPr txBox="1">
            <a:spLocks noChangeArrowheads="1"/>
          </p:cNvSpPr>
          <p:nvPr/>
        </p:nvSpPr>
        <p:spPr bwMode="auto">
          <a:xfrm>
            <a:off x="1219200" y="5867400"/>
            <a:ext cx="678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200" b="1"/>
              <a:t>Kisnyomású nátriumlámpa</a:t>
            </a:r>
          </a:p>
        </p:txBody>
      </p:sp>
      <p:sp>
        <p:nvSpPr>
          <p:cNvPr id="46086" name="AutoShape 3"/>
          <p:cNvSpPr>
            <a:spLocks noChangeArrowheads="1"/>
          </p:cNvSpPr>
          <p:nvPr/>
        </p:nvSpPr>
        <p:spPr bwMode="auto">
          <a:xfrm>
            <a:off x="457200" y="1295400"/>
            <a:ext cx="685800" cy="533400"/>
          </a:xfrm>
          <a:prstGeom prst="wedgeRectCallout">
            <a:avLst>
              <a:gd name="adj1" fmla="val -43750"/>
              <a:gd name="adj2" fmla="val 27797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hu-HU"/>
          </a:p>
        </p:txBody>
      </p:sp>
      <p:sp>
        <p:nvSpPr>
          <p:cNvPr id="46087" name="AutoShape 4"/>
          <p:cNvSpPr>
            <a:spLocks noChangeArrowheads="1"/>
          </p:cNvSpPr>
          <p:nvPr/>
        </p:nvSpPr>
        <p:spPr bwMode="auto">
          <a:xfrm rot="-8610535">
            <a:off x="3308350" y="4010025"/>
            <a:ext cx="1752600" cy="1447800"/>
          </a:xfrm>
          <a:prstGeom prst="wedgeRoundRectCallout">
            <a:avLst>
              <a:gd name="adj1" fmla="val -6435"/>
              <a:gd name="adj2" fmla="val 105685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endParaRPr lang="hu-H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3825" y="1219200"/>
            <a:ext cx="8896350" cy="4660900"/>
            <a:chOff x="78" y="768"/>
            <a:chExt cx="5604" cy="2936"/>
          </a:xfrm>
        </p:grpSpPr>
        <p:pic>
          <p:nvPicPr>
            <p:cNvPr id="46089" name="Picture 6" descr="soxlámpa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" y="1440"/>
              <a:ext cx="5604" cy="1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90" name="Text Box 7"/>
            <p:cNvSpPr txBox="1">
              <a:spLocks noChangeArrowheads="1"/>
            </p:cNvSpPr>
            <p:nvPr/>
          </p:nvSpPr>
          <p:spPr bwMode="auto">
            <a:xfrm>
              <a:off x="336" y="816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/>
                <a:t>Fej</a:t>
              </a:r>
            </a:p>
          </p:txBody>
        </p:sp>
        <p:sp>
          <p:nvSpPr>
            <p:cNvPr id="46091" name="AutoShape 8"/>
            <p:cNvSpPr>
              <a:spLocks noChangeArrowheads="1"/>
            </p:cNvSpPr>
            <p:nvPr/>
          </p:nvSpPr>
          <p:spPr bwMode="auto">
            <a:xfrm rot="10800000">
              <a:off x="336" y="2784"/>
              <a:ext cx="864" cy="288"/>
            </a:xfrm>
            <a:prstGeom prst="wedgeRectCallout">
              <a:avLst>
                <a:gd name="adj1" fmla="val 2199"/>
                <a:gd name="adj2" fmla="val 317361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pPr algn="ctr"/>
              <a:r>
                <a:rPr lang="hu-HU"/>
                <a:t>Getter</a:t>
              </a:r>
            </a:p>
          </p:txBody>
        </p:sp>
        <p:sp>
          <p:nvSpPr>
            <p:cNvPr id="46092" name="AutoShape 9"/>
            <p:cNvSpPr>
              <a:spLocks/>
            </p:cNvSpPr>
            <p:nvPr/>
          </p:nvSpPr>
          <p:spPr bwMode="auto">
            <a:xfrm>
              <a:off x="1492" y="859"/>
              <a:ext cx="1004" cy="384"/>
            </a:xfrm>
            <a:prstGeom prst="borderCallout2">
              <a:avLst>
                <a:gd name="adj1" fmla="val 18750"/>
                <a:gd name="adj2" fmla="val -4782"/>
                <a:gd name="adj3" fmla="val 18750"/>
                <a:gd name="adj4" fmla="val -14444"/>
                <a:gd name="adj5" fmla="val 259116"/>
                <a:gd name="adj6" fmla="val -2440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hu-HU"/>
                <a:t>Elektróda</a:t>
              </a:r>
            </a:p>
          </p:txBody>
        </p:sp>
        <p:sp>
          <p:nvSpPr>
            <p:cNvPr id="46093" name="Text Box 10"/>
            <p:cNvSpPr txBox="1">
              <a:spLocks noChangeArrowheads="1"/>
            </p:cNvSpPr>
            <p:nvPr/>
          </p:nvSpPr>
          <p:spPr bwMode="auto">
            <a:xfrm>
              <a:off x="2112" y="2544"/>
              <a:ext cx="1536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/>
                <a:t>Dudor (gőznyomás biztosítására)</a:t>
              </a:r>
            </a:p>
          </p:txBody>
        </p:sp>
        <p:sp>
          <p:nvSpPr>
            <p:cNvPr id="46094" name="AutoShape 11"/>
            <p:cNvSpPr>
              <a:spLocks noChangeArrowheads="1"/>
            </p:cNvSpPr>
            <p:nvPr/>
          </p:nvSpPr>
          <p:spPr bwMode="auto">
            <a:xfrm>
              <a:off x="2976" y="912"/>
              <a:ext cx="1104" cy="816"/>
            </a:xfrm>
            <a:prstGeom prst="wedgeRectCallout">
              <a:avLst>
                <a:gd name="adj1" fmla="val -45106"/>
                <a:gd name="adj2" fmla="val 6997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hu-HU"/>
                <a:t>Kisülőcső</a:t>
              </a:r>
            </a:p>
          </p:txBody>
        </p:sp>
        <p:sp>
          <p:nvSpPr>
            <p:cNvPr id="46095" name="AutoShape 12"/>
            <p:cNvSpPr>
              <a:spLocks noChangeArrowheads="1"/>
            </p:cNvSpPr>
            <p:nvPr/>
          </p:nvSpPr>
          <p:spPr bwMode="auto">
            <a:xfrm>
              <a:off x="4752" y="768"/>
              <a:ext cx="912" cy="528"/>
            </a:xfrm>
            <a:prstGeom prst="wedgeRectCallout">
              <a:avLst>
                <a:gd name="adj1" fmla="val 111"/>
                <a:gd name="adj2" fmla="val 17196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hu-HU"/>
                <a:t>Szigetelő gyűrű</a:t>
              </a:r>
            </a:p>
          </p:txBody>
        </p:sp>
        <p:sp>
          <p:nvSpPr>
            <p:cNvPr id="46096" name="AutoShape 13"/>
            <p:cNvSpPr>
              <a:spLocks noChangeAspect="1" noChangeArrowheads="1"/>
            </p:cNvSpPr>
            <p:nvPr/>
          </p:nvSpPr>
          <p:spPr bwMode="auto">
            <a:xfrm rot="5400000">
              <a:off x="5022" y="3090"/>
              <a:ext cx="920" cy="307"/>
            </a:xfrm>
            <a:prstGeom prst="wedgeRectCallout">
              <a:avLst>
                <a:gd name="adj1" fmla="val -138056"/>
                <a:gd name="adj2" fmla="val 4525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hu-HU"/>
                <a:t>Szívócsúcs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átum helye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22C64B1-FD45-404E-96EB-969B32221CF2}" type="datetime1">
              <a:rPr lang="hu-HU" smtClean="0"/>
              <a:pPr/>
              <a:t>2014.11.16.</a:t>
            </a:fld>
            <a:endParaRPr lang="hu-HU"/>
          </a:p>
        </p:txBody>
      </p:sp>
      <p:sp>
        <p:nvSpPr>
          <p:cNvPr id="47107" name="Élőláb helye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smtClean="0"/>
              <a:t>OMKTI</a:t>
            </a:r>
          </a:p>
        </p:txBody>
      </p:sp>
      <p:sp>
        <p:nvSpPr>
          <p:cNvPr id="47108" name="Dia számának hely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E660D0-895F-412E-AF7C-EDDE2A031883}" type="slidenum">
              <a:rPr lang="hu-HU" smtClean="0"/>
              <a:pPr/>
              <a:t>44</a:t>
            </a:fld>
            <a:endParaRPr lang="hu-HU" smtClean="0"/>
          </a:p>
        </p:txBody>
      </p:sp>
      <p:pic>
        <p:nvPicPr>
          <p:cNvPr id="47109" name="Picture 2" descr="6-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" y="1268413"/>
            <a:ext cx="8802688" cy="327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Text Box 3"/>
          <p:cNvSpPr txBox="1">
            <a:spLocks noChangeArrowheads="1"/>
          </p:cNvSpPr>
          <p:nvPr/>
        </p:nvSpPr>
        <p:spPr bwMode="auto">
          <a:xfrm>
            <a:off x="2627313" y="4941888"/>
            <a:ext cx="3960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/>
              <a:t>Kisnyomású nátriumlámpa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átum helye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0029048-C604-4BF3-8EBE-FEDF7A444440}" type="datetime1">
              <a:rPr lang="hu-HU" smtClean="0"/>
              <a:pPr/>
              <a:t>2014.11.16.</a:t>
            </a:fld>
            <a:endParaRPr lang="hu-HU"/>
          </a:p>
        </p:txBody>
      </p:sp>
      <p:sp>
        <p:nvSpPr>
          <p:cNvPr id="48131" name="Élőláb helye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smtClean="0"/>
              <a:t>OMKTI</a:t>
            </a:r>
          </a:p>
        </p:txBody>
      </p:sp>
      <p:sp>
        <p:nvSpPr>
          <p:cNvPr id="48132" name="Dia számának hely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79FDFA-9B3A-4F39-A752-F41B17C9626F}" type="slidenum">
              <a:rPr lang="hu-HU" smtClean="0"/>
              <a:pPr/>
              <a:t>45</a:t>
            </a:fld>
            <a:endParaRPr lang="hu-HU" smtClean="0"/>
          </a:p>
        </p:txBody>
      </p:sp>
      <p:sp>
        <p:nvSpPr>
          <p:cNvPr id="48133" name="Rectangle 2"/>
          <p:cNvSpPr>
            <a:spLocks noChangeArrowheads="1"/>
          </p:cNvSpPr>
          <p:nvPr/>
        </p:nvSpPr>
        <p:spPr bwMode="auto">
          <a:xfrm>
            <a:off x="2833688" y="2219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/>
          </a:p>
        </p:txBody>
      </p:sp>
      <p:pic>
        <p:nvPicPr>
          <p:cNvPr id="48134" name="Picture 3" descr="KEP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3738" y="1371600"/>
            <a:ext cx="5214937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5" name="Line 4"/>
          <p:cNvSpPr>
            <a:spLocks noChangeShapeType="1"/>
          </p:cNvSpPr>
          <p:nvPr/>
        </p:nvSpPr>
        <p:spPr bwMode="auto">
          <a:xfrm flipH="1">
            <a:off x="4478338" y="533400"/>
            <a:ext cx="703262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48136" name="Text Box 5"/>
          <p:cNvSpPr txBox="1">
            <a:spLocks noChangeArrowheads="1"/>
          </p:cNvSpPr>
          <p:nvPr/>
        </p:nvSpPr>
        <p:spPr bwMode="auto">
          <a:xfrm>
            <a:off x="5181600" y="4572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590 nm</a:t>
            </a:r>
          </a:p>
        </p:txBody>
      </p:sp>
      <p:sp>
        <p:nvSpPr>
          <p:cNvPr id="48137" name="Text Box 6"/>
          <p:cNvSpPr txBox="1">
            <a:spLocks noChangeArrowheads="1"/>
          </p:cNvSpPr>
          <p:nvPr/>
        </p:nvSpPr>
        <p:spPr bwMode="auto">
          <a:xfrm>
            <a:off x="2286000" y="5410200"/>
            <a:ext cx="4724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Kisnyomású nátriumlámpa színképi eloszlása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átum hely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86FD59D-D329-4012-A78A-F37764188E84}" type="datetime1">
              <a:rPr lang="hu-HU" smtClean="0"/>
              <a:pPr/>
              <a:t>2014.11.16.</a:t>
            </a:fld>
            <a:endParaRPr lang="hu-HU"/>
          </a:p>
        </p:txBody>
      </p:sp>
      <p:sp>
        <p:nvSpPr>
          <p:cNvPr id="49155" name="Élőláb hely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smtClean="0"/>
              <a:t>OMKTI</a:t>
            </a:r>
          </a:p>
        </p:txBody>
      </p:sp>
      <p:sp>
        <p:nvSpPr>
          <p:cNvPr id="49156" name="Dia számának hely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62566F-5E45-4F8C-999C-926CC91DF13F}" type="slidenum">
              <a:rPr lang="hu-HU" smtClean="0"/>
              <a:pPr/>
              <a:t>46</a:t>
            </a:fld>
            <a:endParaRPr lang="hu-HU" smtClean="0"/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smtClean="0"/>
              <a:t>Kis nyomású nátriumlámpák főbb jellemzői</a:t>
            </a:r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609600" y="1704975"/>
            <a:ext cx="78486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hu-HU" sz="2800"/>
              <a:t>Teljesítmény: 35 – 55-(200) W; Fényáram: 40 klm-ig</a:t>
            </a:r>
          </a:p>
          <a:p>
            <a:pPr>
              <a:defRPr/>
            </a:pPr>
            <a:r>
              <a:rPr lang="hu-HU" sz="2800">
                <a:sym typeface="Symbol" pitchFamily="18" charset="2"/>
              </a:rPr>
              <a:t></a:t>
            </a:r>
            <a:r>
              <a:rPr lang="hu-HU" sz="2800" baseline="30000">
                <a:sym typeface="Symbol" pitchFamily="18" charset="2"/>
              </a:rPr>
              <a:t>*</a:t>
            </a:r>
            <a:r>
              <a:rPr lang="hu-HU" sz="2800">
                <a:sym typeface="Symbol" pitchFamily="18" charset="2"/>
              </a:rPr>
              <a:t>200 lm/W</a:t>
            </a:r>
          </a:p>
          <a:p>
            <a:pPr>
              <a:defRPr/>
            </a:pPr>
            <a:r>
              <a:rPr lang="hu-HU" sz="2800">
                <a:sym typeface="Symbol" pitchFamily="18" charset="2"/>
              </a:rPr>
              <a:t>Hosszú felfutási és rövid újragyújtási idejű </a:t>
            </a:r>
          </a:p>
          <a:p>
            <a:pPr>
              <a:defRPr/>
            </a:pPr>
            <a:r>
              <a:rPr lang="hu-HU" sz="2800"/>
              <a:t>Élettartamuk: 10-15 kh </a:t>
            </a:r>
          </a:p>
          <a:p>
            <a:pPr>
              <a:defRPr/>
            </a:pPr>
            <a:r>
              <a:rPr lang="hu-HU" sz="2800"/>
              <a:t>Színhőmérséklet: kisebb 2000 K</a:t>
            </a:r>
          </a:p>
          <a:p>
            <a:pPr>
              <a:defRPr/>
            </a:pPr>
            <a:r>
              <a:rPr lang="hu-HU" sz="2800"/>
              <a:t>Színvisszaadás rossz</a:t>
            </a:r>
          </a:p>
          <a:p>
            <a:pPr>
              <a:defRPr/>
            </a:pPr>
            <a:r>
              <a:rPr lang="hu-HU" sz="2800"/>
              <a:t>Gyakorlatilag monokromatikus sugárzó</a:t>
            </a:r>
          </a:p>
          <a:p>
            <a:pPr>
              <a:defRPr/>
            </a:pPr>
            <a:endParaRPr lang="hu-HU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617538"/>
            <a:ext cx="8116887" cy="1143000"/>
          </a:xfrm>
        </p:spPr>
        <p:txBody>
          <a:bodyPr/>
          <a:lstStyle/>
          <a:p>
            <a:pPr algn="l"/>
            <a:r>
              <a:rPr lang="hu-HU" sz="4000" dirty="0"/>
              <a:t>Történeti áttekintés</a:t>
            </a:r>
            <a:endParaRPr lang="en-GB" sz="4000" dirty="0"/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45720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800"/>
              <a:t>SiC: HJ Round, 1907; Lossew, 1923.</a:t>
            </a:r>
          </a:p>
          <a:p>
            <a:pPr>
              <a:lnSpc>
                <a:spcPct val="80000"/>
              </a:lnSpc>
            </a:pPr>
            <a:r>
              <a:rPr lang="en-GB" sz="2800"/>
              <a:t>ZnS: Destriaux, 1936.</a:t>
            </a:r>
            <a:endParaRPr lang="hu-HU" sz="2800"/>
          </a:p>
          <a:p>
            <a:pPr>
              <a:lnSpc>
                <a:spcPct val="80000"/>
              </a:lnSpc>
            </a:pPr>
            <a:r>
              <a:rPr lang="hu-HU" sz="2800"/>
              <a:t>Magyar szabadalom: Szigeti-Bay: elektrolumi-neszcens világítás (1939)</a:t>
            </a:r>
            <a:endParaRPr lang="en-GB" sz="2800"/>
          </a:p>
          <a:p>
            <a:pPr>
              <a:lnSpc>
                <a:spcPct val="80000"/>
              </a:lnSpc>
            </a:pPr>
            <a:r>
              <a:rPr lang="en-GB" sz="2800"/>
              <a:t>GaAsP: Holonyak &amp; Bevacqua, 1962.</a:t>
            </a:r>
          </a:p>
          <a:p>
            <a:pPr>
              <a:lnSpc>
                <a:spcPct val="80000"/>
              </a:lnSpc>
            </a:pPr>
            <a:r>
              <a:rPr lang="en-GB" sz="2800"/>
              <a:t>GaN: Nakamura, 1991</a:t>
            </a:r>
          </a:p>
          <a:p>
            <a:pPr>
              <a:lnSpc>
                <a:spcPct val="80000"/>
              </a:lnSpc>
            </a:pPr>
            <a:r>
              <a:rPr lang="en-GB" sz="2800"/>
              <a:t>High power LEDs                  </a:t>
            </a:r>
          </a:p>
          <a:p>
            <a:pPr>
              <a:lnSpc>
                <a:spcPct val="80000"/>
              </a:lnSpc>
            </a:pPr>
            <a:endParaRPr lang="en-GB" sz="2800"/>
          </a:p>
        </p:txBody>
      </p:sp>
      <p:pic>
        <p:nvPicPr>
          <p:cNvPr id="273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57200"/>
            <a:ext cx="2819400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3413" name="Text Box 5"/>
          <p:cNvSpPr txBox="1">
            <a:spLocks noChangeArrowheads="1"/>
          </p:cNvSpPr>
          <p:nvPr/>
        </p:nvSpPr>
        <p:spPr bwMode="auto">
          <a:xfrm>
            <a:off x="1066800" y="62484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73414" name="Text Box 6"/>
          <p:cNvSpPr txBox="1">
            <a:spLocks noChangeArrowheads="1"/>
          </p:cNvSpPr>
          <p:nvPr/>
        </p:nvSpPr>
        <p:spPr bwMode="auto">
          <a:xfrm>
            <a:off x="533400" y="64008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* </a:t>
            </a:r>
            <a:r>
              <a:rPr lang="en-GB" sz="1200"/>
              <a:t>From S Kern: Light emitting diodes in automotive forward lighting applications, SAE 2004 Conf. Proceedings.</a:t>
            </a:r>
          </a:p>
        </p:txBody>
      </p:sp>
      <p:sp>
        <p:nvSpPr>
          <p:cNvPr id="273415" name="Text Box 7"/>
          <p:cNvSpPr txBox="1">
            <a:spLocks noChangeArrowheads="1"/>
          </p:cNvSpPr>
          <p:nvPr/>
        </p:nvSpPr>
        <p:spPr bwMode="auto">
          <a:xfrm>
            <a:off x="8534400" y="2209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*</a:t>
            </a:r>
            <a:endParaRPr lang="en-GB"/>
          </a:p>
        </p:txBody>
      </p:sp>
      <p:pic>
        <p:nvPicPr>
          <p:cNvPr id="27341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41960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3417" name="Picture 9" descr="cap_0900prod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667000"/>
            <a:ext cx="2819400" cy="1673225"/>
          </a:xfrm>
          <a:prstGeom prst="rect">
            <a:avLst/>
          </a:prstGeom>
          <a:noFill/>
        </p:spPr>
      </p:pic>
      <p:sp>
        <p:nvSpPr>
          <p:cNvPr id="273418" name="Text Box 10"/>
          <p:cNvSpPr txBox="1">
            <a:spLocks noChangeArrowheads="1"/>
          </p:cNvSpPr>
          <p:nvPr/>
        </p:nvSpPr>
        <p:spPr bwMode="auto">
          <a:xfrm>
            <a:off x="8534400" y="54102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*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ZnS electrolumines</a:t>
            </a:r>
            <a:r>
              <a:rPr lang="hu-HU"/>
              <a:t>z</a:t>
            </a:r>
            <a:r>
              <a:rPr lang="en-GB"/>
              <a:t>cenc</a:t>
            </a:r>
            <a:r>
              <a:rPr lang="hu-HU"/>
              <a:t>ia</a:t>
            </a:r>
            <a:endParaRPr lang="en-GB"/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2916238" cy="4114800"/>
          </a:xfrm>
        </p:spPr>
        <p:txBody>
          <a:bodyPr>
            <a:normAutofit lnSpcReduction="10000"/>
          </a:bodyPr>
          <a:lstStyle/>
          <a:p>
            <a:r>
              <a:rPr lang="en-GB"/>
              <a:t>G Destriau – 1936:</a:t>
            </a:r>
            <a:br>
              <a:rPr lang="en-GB"/>
            </a:br>
            <a:r>
              <a:rPr lang="en-GB"/>
              <a:t>ZnS </a:t>
            </a:r>
            <a:r>
              <a:rPr lang="hu-HU"/>
              <a:t>nagy</a:t>
            </a:r>
            <a:r>
              <a:rPr lang="en-GB"/>
              <a:t> </a:t>
            </a:r>
            <a:r>
              <a:rPr lang="hu-HU"/>
              <a:t>térerősségű</a:t>
            </a:r>
            <a:r>
              <a:rPr lang="en-GB"/>
              <a:t> electro-lumines</a:t>
            </a:r>
            <a:r>
              <a:rPr lang="hu-HU"/>
              <a:t>z</a:t>
            </a:r>
            <a:r>
              <a:rPr lang="en-GB"/>
              <a:t>-cenc</a:t>
            </a:r>
            <a:r>
              <a:rPr lang="hu-HU"/>
              <a:t>ia: ütközéses ionizáció</a:t>
            </a:r>
            <a:endParaRPr lang="en-GB"/>
          </a:p>
        </p:txBody>
      </p:sp>
      <p:pic>
        <p:nvPicPr>
          <p:cNvPr id="285700" name="Picture 4" descr="MKSElLumPane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828800"/>
            <a:ext cx="2743200" cy="1946275"/>
          </a:xfrm>
          <a:prstGeom prst="rect">
            <a:avLst/>
          </a:prstGeom>
          <a:noFill/>
        </p:spPr>
      </p:pic>
      <p:sp>
        <p:nvSpPr>
          <p:cNvPr id="285701" name="Text Box 5"/>
          <p:cNvSpPr txBox="1">
            <a:spLocks noChangeArrowheads="1"/>
          </p:cNvSpPr>
          <p:nvPr/>
        </p:nvSpPr>
        <p:spPr bwMode="auto">
          <a:xfrm>
            <a:off x="6019800" y="3810000"/>
            <a:ext cx="2819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>
                <a:latin typeface="Arial" charset="0"/>
              </a:rPr>
              <a:t>MKS ElLumPanelek</a:t>
            </a:r>
            <a:endParaRPr lang="en-GB">
              <a:latin typeface="Arial" charset="0"/>
            </a:endParaRPr>
          </a:p>
        </p:txBody>
      </p:sp>
      <p:pic>
        <p:nvPicPr>
          <p:cNvPr id="285702" name="Picture 6" descr="ZnSBandSche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3860800"/>
            <a:ext cx="3352800" cy="2217738"/>
          </a:xfrm>
          <a:prstGeom prst="rect">
            <a:avLst/>
          </a:prstGeom>
          <a:noFill/>
        </p:spPr>
      </p:pic>
      <p:pic>
        <p:nvPicPr>
          <p:cNvPr id="285703" name="Picture 7" descr="LSI ElLumPan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4652963"/>
            <a:ext cx="1549400" cy="1141412"/>
          </a:xfrm>
          <a:prstGeom prst="rect">
            <a:avLst/>
          </a:prstGeom>
          <a:noFill/>
        </p:spPr>
      </p:pic>
      <p:sp>
        <p:nvSpPr>
          <p:cNvPr id="285704" name="Text Box 8"/>
          <p:cNvSpPr txBox="1">
            <a:spLocks noChangeArrowheads="1"/>
          </p:cNvSpPr>
          <p:nvPr/>
        </p:nvSpPr>
        <p:spPr bwMode="auto">
          <a:xfrm>
            <a:off x="6372225" y="5949950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000">
                <a:latin typeface="Arial" charset="0"/>
              </a:rPr>
              <a:t>LSI háttér vil.</a:t>
            </a:r>
            <a:endParaRPr lang="en-GB" sz="2000">
              <a:latin typeface="Arial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LED tulajdonság függ:</a:t>
            </a:r>
            <a:endParaRPr lang="en-GB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Felhasznált anyag</a:t>
            </a:r>
          </a:p>
          <a:p>
            <a:pPr lvl="1"/>
            <a:r>
              <a:rPr lang="hu-HU"/>
              <a:t>III-V félvezető, közvetlen vagy közvetett átmenettel</a:t>
            </a:r>
          </a:p>
          <a:p>
            <a:pPr lvl="1"/>
            <a:r>
              <a:rPr lang="hu-HU"/>
              <a:t>Homo- és hetero-átmenet</a:t>
            </a:r>
          </a:p>
          <a:p>
            <a:pPr lvl="1"/>
            <a:r>
              <a:rPr lang="hu-HU"/>
              <a:t>Dióda jellemzők, hőmérsékletfüggések</a:t>
            </a:r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43D3B5B-BDCA-4983-8811-57D7F7499EC3}" type="datetime1">
              <a:rPr lang="hu-HU" smtClean="0"/>
              <a:pPr/>
              <a:t>2014.11.16.</a:t>
            </a:fld>
            <a:endParaRPr lang="hu-HU"/>
          </a:p>
        </p:txBody>
      </p:sp>
      <p:sp>
        <p:nvSpPr>
          <p:cNvPr id="7171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smtClean="0"/>
              <a:t>OMKTI</a:t>
            </a:r>
          </a:p>
        </p:txBody>
      </p:sp>
      <p:sp>
        <p:nvSpPr>
          <p:cNvPr id="7172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D9C040-2ABA-4DB1-8038-D87B59BC10C4}" type="slidenum">
              <a:rPr lang="hu-HU" smtClean="0"/>
              <a:pPr/>
              <a:t>5</a:t>
            </a:fld>
            <a:endParaRPr lang="hu-HU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hu-HU" sz="3200" smtClean="0"/>
              <a:t>Ismétlés: fénykeltés izzítással</a:t>
            </a:r>
          </a:p>
        </p:txBody>
      </p:sp>
      <p:graphicFrame>
        <p:nvGraphicFramePr>
          <p:cNvPr id="7174" name="Object 1024"/>
          <p:cNvGraphicFramePr>
            <a:graphicFrameLocks noChangeAspect="1"/>
          </p:cNvGraphicFramePr>
          <p:nvPr>
            <p:ph idx="1"/>
          </p:nvPr>
        </p:nvGraphicFramePr>
        <p:xfrm>
          <a:off x="457200" y="990600"/>
          <a:ext cx="8226425" cy="4975225"/>
        </p:xfrm>
        <a:graphic>
          <a:graphicData uri="http://schemas.openxmlformats.org/presentationml/2006/ole">
            <p:oleObj spid="_x0000_s1026" name="Bitkép" r:id="rId3" imgW="5276190" imgH="3315163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LED-ek fejlődéstörténete</a:t>
            </a:r>
            <a:endParaRPr lang="en-GB"/>
          </a:p>
        </p:txBody>
      </p:sp>
      <p:sp>
        <p:nvSpPr>
          <p:cNvPr id="2119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1967 Első LED: GaAs + LaF</a:t>
            </a:r>
            <a:r>
              <a:rPr lang="hu-HU" baseline="-25000"/>
              <a:t>3</a:t>
            </a:r>
            <a:r>
              <a:rPr lang="hu-HU"/>
              <a:t>YbEr</a:t>
            </a:r>
          </a:p>
          <a:p>
            <a:r>
              <a:rPr lang="hu-HU"/>
              <a:t>1973 Sárgászöld LED (GaP)</a:t>
            </a:r>
          </a:p>
          <a:p>
            <a:r>
              <a:rPr lang="hu-HU"/>
              <a:t>1975 Sárga LED</a:t>
            </a:r>
          </a:p>
          <a:p>
            <a:r>
              <a:rPr lang="hu-HU"/>
              <a:t>1978 Nagy intenzitású vörös LED</a:t>
            </a:r>
          </a:p>
          <a:p>
            <a:r>
              <a:rPr lang="hu-HU"/>
              <a:t>1993 Kék LED</a:t>
            </a:r>
          </a:p>
          <a:p>
            <a:r>
              <a:rPr lang="hu-HU"/>
              <a:t>1997 Fehér LED (kék + fénypor)</a:t>
            </a:r>
          </a:p>
          <a:p>
            <a:r>
              <a:rPr lang="hu-HU"/>
              <a:t>2001 Fehér LED (UV LED + fénypor)</a:t>
            </a:r>
            <a:endParaRPr lang="en-GB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95400" y="1981200"/>
            <a:ext cx="6419850" cy="3883025"/>
            <a:chOff x="288" y="946"/>
            <a:chExt cx="5196" cy="3132"/>
          </a:xfrm>
        </p:grpSpPr>
        <p:pic>
          <p:nvPicPr>
            <p:cNvPr id="219139" name="Picture 3" descr="blu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" y="946"/>
              <a:ext cx="2259" cy="3132"/>
            </a:xfrm>
            <a:prstGeom prst="rect">
              <a:avLst/>
            </a:prstGeom>
            <a:noFill/>
          </p:spPr>
        </p:pic>
        <p:pic>
          <p:nvPicPr>
            <p:cNvPr id="219140" name="Picture 4" descr="blu1a"/>
            <p:cNvPicPr>
              <a:picLocks noChangeAspect="1" noChangeArrowheads="1"/>
            </p:cNvPicPr>
            <p:nvPr/>
          </p:nvPicPr>
          <p:blipFill>
            <a:blip r:embed="rId3" cstate="print">
              <a:lum contrast="-6000"/>
            </a:blip>
            <a:srcRect/>
            <a:stretch>
              <a:fillRect/>
            </a:stretch>
          </p:blipFill>
          <p:spPr bwMode="auto">
            <a:xfrm>
              <a:off x="336" y="3408"/>
              <a:ext cx="1104" cy="288"/>
            </a:xfrm>
            <a:prstGeom prst="rect">
              <a:avLst/>
            </a:prstGeom>
            <a:noFill/>
          </p:spPr>
        </p:pic>
        <p:pic>
          <p:nvPicPr>
            <p:cNvPr id="219141" name="Picture 5" descr="bluew11"/>
            <p:cNvPicPr>
              <a:picLocks noChangeAspect="1" noChangeArrowheads="1"/>
            </p:cNvPicPr>
            <p:nvPr/>
          </p:nvPicPr>
          <p:blipFill>
            <a:blip r:embed="rId4" cstate="print">
              <a:lum bright="12000"/>
            </a:blip>
            <a:srcRect/>
            <a:stretch>
              <a:fillRect/>
            </a:stretch>
          </p:blipFill>
          <p:spPr bwMode="auto">
            <a:xfrm>
              <a:off x="3024" y="946"/>
              <a:ext cx="2460" cy="2460"/>
            </a:xfrm>
            <a:prstGeom prst="rect">
              <a:avLst/>
            </a:prstGeom>
            <a:noFill/>
          </p:spPr>
        </p:pic>
        <p:sp>
          <p:nvSpPr>
            <p:cNvPr id="219142" name="Line 6"/>
            <p:cNvSpPr>
              <a:spLocks noChangeShapeType="1"/>
            </p:cNvSpPr>
            <p:nvPr/>
          </p:nvSpPr>
          <p:spPr bwMode="auto">
            <a:xfrm flipV="1">
              <a:off x="2544" y="2002"/>
              <a:ext cx="480" cy="13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9143" name="Line 7"/>
            <p:cNvSpPr>
              <a:spLocks noChangeShapeType="1"/>
            </p:cNvSpPr>
            <p:nvPr/>
          </p:nvSpPr>
          <p:spPr bwMode="auto">
            <a:xfrm flipV="1">
              <a:off x="2544" y="2434"/>
              <a:ext cx="480" cy="10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9144" name="Text Box 8"/>
            <p:cNvSpPr txBox="1">
              <a:spLocks noChangeArrowheads="1"/>
            </p:cNvSpPr>
            <p:nvPr/>
          </p:nvSpPr>
          <p:spPr bwMode="auto">
            <a:xfrm>
              <a:off x="384" y="1185"/>
              <a:ext cx="552" cy="272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600">
                  <a:solidFill>
                    <a:srgbClr val="FFFFFF"/>
                  </a:solidFill>
                  <a:latin typeface="Helvetica" pitchFamily="2" charset="0"/>
                </a:rPr>
                <a:t>Metal</a:t>
              </a:r>
              <a:endParaRPr lang="en-US" altLang="en-US" sz="1600">
                <a:solidFill>
                  <a:srgbClr val="114FFB"/>
                </a:solidFill>
                <a:latin typeface="Helvetica" pitchFamily="2" charset="0"/>
              </a:endParaRPr>
            </a:p>
          </p:txBody>
        </p:sp>
        <p:sp>
          <p:nvSpPr>
            <p:cNvPr id="219145" name="Text Box 9"/>
            <p:cNvSpPr txBox="1">
              <a:spLocks noChangeArrowheads="1"/>
            </p:cNvSpPr>
            <p:nvPr/>
          </p:nvSpPr>
          <p:spPr bwMode="auto">
            <a:xfrm>
              <a:off x="336" y="2242"/>
              <a:ext cx="633" cy="271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600">
                  <a:solidFill>
                    <a:schemeClr val="tx2"/>
                  </a:solidFill>
                  <a:latin typeface="Helvetica" pitchFamily="2" charset="0"/>
                </a:rPr>
                <a:t>p-GaN</a:t>
              </a:r>
              <a:endParaRPr lang="en-US" altLang="en-US" sz="1600">
                <a:solidFill>
                  <a:srgbClr val="114FFB"/>
                </a:solidFill>
                <a:latin typeface="Helvetica" pitchFamily="2" charset="0"/>
              </a:endParaRPr>
            </a:p>
          </p:txBody>
        </p:sp>
        <p:sp>
          <p:nvSpPr>
            <p:cNvPr id="219146" name="Text Box 10"/>
            <p:cNvSpPr txBox="1">
              <a:spLocks noChangeArrowheads="1"/>
            </p:cNvSpPr>
            <p:nvPr/>
          </p:nvSpPr>
          <p:spPr bwMode="auto">
            <a:xfrm>
              <a:off x="288" y="3106"/>
              <a:ext cx="884" cy="272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600">
                  <a:solidFill>
                    <a:schemeClr val="tx2"/>
                  </a:solidFill>
                  <a:latin typeface="Helvetica" pitchFamily="2" charset="0"/>
                </a:rPr>
                <a:t>Al</a:t>
              </a:r>
              <a:r>
                <a:rPr lang="en-US" altLang="en-US" sz="1600" baseline="-25000">
                  <a:solidFill>
                    <a:schemeClr val="tx2"/>
                  </a:solidFill>
                  <a:latin typeface="Helvetica" pitchFamily="2" charset="0"/>
                </a:rPr>
                <a:t>15</a:t>
              </a:r>
              <a:r>
                <a:rPr lang="en-US" altLang="en-US" sz="1600">
                  <a:solidFill>
                    <a:schemeClr val="tx2"/>
                  </a:solidFill>
                  <a:latin typeface="Helvetica" pitchFamily="2" charset="0"/>
                </a:rPr>
                <a:t>Ga</a:t>
              </a:r>
              <a:r>
                <a:rPr lang="en-US" altLang="en-US" sz="1600" baseline="-25000">
                  <a:solidFill>
                    <a:schemeClr val="tx2"/>
                  </a:solidFill>
                  <a:latin typeface="Helvetica" pitchFamily="2" charset="0"/>
                </a:rPr>
                <a:t>85</a:t>
              </a:r>
              <a:r>
                <a:rPr lang="en-US" altLang="en-US" sz="1600">
                  <a:solidFill>
                    <a:schemeClr val="tx2"/>
                  </a:solidFill>
                  <a:latin typeface="Helvetica" pitchFamily="2" charset="0"/>
                </a:rPr>
                <a:t>N</a:t>
              </a:r>
              <a:endParaRPr lang="en-US" altLang="en-US" sz="1600">
                <a:solidFill>
                  <a:srgbClr val="114FFB"/>
                </a:solidFill>
                <a:latin typeface="Helvetica" pitchFamily="2" charset="0"/>
              </a:endParaRPr>
            </a:p>
          </p:txBody>
        </p:sp>
        <p:sp>
          <p:nvSpPr>
            <p:cNvPr id="219147" name="Text Box 11"/>
            <p:cNvSpPr txBox="1">
              <a:spLocks noChangeArrowheads="1"/>
            </p:cNvSpPr>
            <p:nvPr/>
          </p:nvSpPr>
          <p:spPr bwMode="auto">
            <a:xfrm>
              <a:off x="288" y="3250"/>
              <a:ext cx="876" cy="271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600">
                  <a:solidFill>
                    <a:schemeClr val="tx2"/>
                  </a:solidFill>
                  <a:latin typeface="Helvetica" pitchFamily="2" charset="0"/>
                </a:rPr>
                <a:t>In</a:t>
              </a:r>
              <a:r>
                <a:rPr lang="en-US" altLang="en-US" sz="1600" baseline="-25000">
                  <a:solidFill>
                    <a:schemeClr val="tx2"/>
                  </a:solidFill>
                  <a:latin typeface="Helvetica" pitchFamily="2" charset="0"/>
                </a:rPr>
                <a:t>22</a:t>
              </a:r>
              <a:r>
                <a:rPr lang="en-US" altLang="en-US" sz="1600">
                  <a:solidFill>
                    <a:schemeClr val="tx2"/>
                  </a:solidFill>
                  <a:latin typeface="Helvetica" pitchFamily="2" charset="0"/>
                </a:rPr>
                <a:t>Ga</a:t>
              </a:r>
              <a:r>
                <a:rPr lang="en-US" altLang="en-US" sz="1600" baseline="-25000">
                  <a:solidFill>
                    <a:schemeClr val="tx2"/>
                  </a:solidFill>
                  <a:latin typeface="Helvetica" pitchFamily="2" charset="0"/>
                </a:rPr>
                <a:t>78</a:t>
              </a:r>
              <a:r>
                <a:rPr lang="en-US" altLang="en-US" sz="1600">
                  <a:solidFill>
                    <a:schemeClr val="tx2"/>
                  </a:solidFill>
                  <a:latin typeface="Helvetica" pitchFamily="2" charset="0"/>
                </a:rPr>
                <a:t>N</a:t>
              </a:r>
              <a:endParaRPr lang="en-US" altLang="en-US" sz="1600">
                <a:solidFill>
                  <a:srgbClr val="114FFB"/>
                </a:solidFill>
                <a:latin typeface="Helvetica" pitchFamily="2" charset="0"/>
              </a:endParaRPr>
            </a:p>
          </p:txBody>
        </p:sp>
        <p:sp>
          <p:nvSpPr>
            <p:cNvPr id="219148" name="Line 12"/>
            <p:cNvSpPr>
              <a:spLocks noChangeShapeType="1"/>
            </p:cNvSpPr>
            <p:nvPr/>
          </p:nvSpPr>
          <p:spPr bwMode="auto">
            <a:xfrm>
              <a:off x="3168" y="3106"/>
              <a:ext cx="288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9149" name="Line 13"/>
            <p:cNvSpPr>
              <a:spLocks noChangeShapeType="1"/>
            </p:cNvSpPr>
            <p:nvPr/>
          </p:nvSpPr>
          <p:spPr bwMode="auto">
            <a:xfrm>
              <a:off x="3168" y="3202"/>
              <a:ext cx="288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9150" name="Text Box 14"/>
            <p:cNvSpPr txBox="1">
              <a:spLocks noChangeArrowheads="1"/>
            </p:cNvSpPr>
            <p:nvPr/>
          </p:nvSpPr>
          <p:spPr bwMode="auto">
            <a:xfrm>
              <a:off x="3504" y="3027"/>
              <a:ext cx="799" cy="320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000" b="1">
                  <a:solidFill>
                    <a:schemeClr val="tx2"/>
                  </a:solidFill>
                  <a:latin typeface="Helvetica" pitchFamily="2" charset="0"/>
                </a:rPr>
                <a:t>0.5 nm</a:t>
              </a:r>
              <a:endParaRPr lang="en-US" altLang="en-US" sz="1600">
                <a:solidFill>
                  <a:srgbClr val="114FFB"/>
                </a:solidFill>
                <a:latin typeface="Helvetica" pitchFamily="2" charset="0"/>
              </a:endParaRPr>
            </a:p>
          </p:txBody>
        </p:sp>
        <p:sp>
          <p:nvSpPr>
            <p:cNvPr id="219151" name="Text Box 15"/>
            <p:cNvSpPr txBox="1">
              <a:spLocks noChangeArrowheads="1"/>
            </p:cNvSpPr>
            <p:nvPr/>
          </p:nvSpPr>
          <p:spPr bwMode="auto">
            <a:xfrm>
              <a:off x="336" y="3682"/>
              <a:ext cx="633" cy="272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600">
                  <a:solidFill>
                    <a:schemeClr val="tx2"/>
                  </a:solidFill>
                  <a:latin typeface="Helvetica" pitchFamily="2" charset="0"/>
                </a:rPr>
                <a:t>n-GaN</a:t>
              </a:r>
              <a:endParaRPr lang="en-US" altLang="en-US" sz="1600">
                <a:solidFill>
                  <a:srgbClr val="114FFB"/>
                </a:solidFill>
                <a:latin typeface="Helvetica" pitchFamily="2" charset="0"/>
              </a:endParaRPr>
            </a:p>
          </p:txBody>
        </p:sp>
      </p:grpSp>
      <p:sp>
        <p:nvSpPr>
          <p:cNvPr id="219152" name="Rectangle 16"/>
          <p:cNvSpPr>
            <a:spLocks noChangeArrowheads="1"/>
          </p:cNvSpPr>
          <p:nvPr/>
        </p:nvSpPr>
        <p:spPr bwMode="auto">
          <a:xfrm>
            <a:off x="533400" y="457200"/>
            <a:ext cx="662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altLang="en-US" sz="2800" b="1">
                <a:solidFill>
                  <a:schemeClr val="tx2"/>
                </a:solidFill>
                <a:latin typeface="AvantGarde" pitchFamily="34" charset="0"/>
              </a:rPr>
              <a:t>LED</a:t>
            </a:r>
            <a:r>
              <a:rPr lang="hu-HU" altLang="en-US" sz="2800" b="1">
                <a:solidFill>
                  <a:schemeClr val="tx2"/>
                </a:solidFill>
                <a:latin typeface="AvantGarde" pitchFamily="34" charset="0"/>
              </a:rPr>
              <a:t> keresztmetszete</a:t>
            </a:r>
            <a:endParaRPr lang="en-US" sz="2800" b="1">
              <a:solidFill>
                <a:schemeClr val="tx2"/>
              </a:solidFill>
              <a:latin typeface="AvantGarde" pitchFamily="34" charset="0"/>
            </a:endParaRPr>
          </a:p>
        </p:txBody>
      </p:sp>
      <p:sp>
        <p:nvSpPr>
          <p:cNvPr id="219153" name="Rectangle 17"/>
          <p:cNvSpPr>
            <a:spLocks noChangeArrowheads="1"/>
          </p:cNvSpPr>
          <p:nvPr/>
        </p:nvSpPr>
        <p:spPr bwMode="auto">
          <a:xfrm>
            <a:off x="4724400" y="5486400"/>
            <a:ext cx="2986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00" b="1">
                <a:solidFill>
                  <a:schemeClr val="accent2"/>
                </a:solidFill>
                <a:latin typeface="Times New Roman" pitchFamily="18" charset="0"/>
              </a:rPr>
              <a:t>active device area of a blue LED</a:t>
            </a:r>
            <a:endParaRPr lang="en-US" sz="1600" b="1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2" name="Picture 2050"/>
          <p:cNvPicPr>
            <a:picLocks noChangeAspect="1" noChangeArrowheads="1"/>
          </p:cNvPicPr>
          <p:nvPr/>
        </p:nvPicPr>
        <p:blipFill>
          <a:blip r:embed="rId3" cstate="print"/>
          <a:srcRect l="13846" t="7426" r="13841" b="7156"/>
          <a:stretch>
            <a:fillRect/>
          </a:stretch>
        </p:blipFill>
        <p:spPr bwMode="auto">
          <a:xfrm>
            <a:off x="457200" y="3009900"/>
            <a:ext cx="2000250" cy="1790700"/>
          </a:xfrm>
          <a:prstGeom prst="rect">
            <a:avLst/>
          </a:prstGeom>
          <a:noFill/>
        </p:spPr>
      </p:pic>
      <p:sp>
        <p:nvSpPr>
          <p:cNvPr id="220163" name="Rectangle 2051"/>
          <p:cNvSpPr>
            <a:spLocks noChangeArrowheads="1"/>
          </p:cNvSpPr>
          <p:nvPr/>
        </p:nvSpPr>
        <p:spPr bwMode="auto">
          <a:xfrm>
            <a:off x="381000" y="304800"/>
            <a:ext cx="685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hu-HU" altLang="en-US" sz="2800" b="1">
                <a:solidFill>
                  <a:schemeClr val="tx2"/>
                </a:solidFill>
                <a:latin typeface="AvantGarde" pitchFamily="34" charset="0"/>
              </a:rPr>
              <a:t>L</a:t>
            </a:r>
            <a:r>
              <a:rPr lang="en-US" altLang="en-US" sz="2800" b="1">
                <a:solidFill>
                  <a:schemeClr val="tx2"/>
                </a:solidFill>
                <a:latin typeface="AvantGarde" pitchFamily="34" charset="0"/>
              </a:rPr>
              <a:t>ED</a:t>
            </a:r>
            <a:r>
              <a:rPr lang="hu-HU" altLang="en-US" sz="2800" b="1">
                <a:solidFill>
                  <a:schemeClr val="tx2"/>
                </a:solidFill>
                <a:latin typeface="AvantGarde" pitchFamily="34" charset="0"/>
              </a:rPr>
              <a:t> kristályszerkezet és sávkép</a:t>
            </a:r>
            <a:endParaRPr lang="en-US" sz="2800" b="1">
              <a:solidFill>
                <a:schemeClr val="tx2"/>
              </a:solidFill>
              <a:latin typeface="AvantGarde" pitchFamily="34" charset="0"/>
            </a:endParaRPr>
          </a:p>
        </p:txBody>
      </p:sp>
      <p:graphicFrame>
        <p:nvGraphicFramePr>
          <p:cNvPr id="220164" name="Object 2052"/>
          <p:cNvGraphicFramePr>
            <a:graphicFrameLocks noChangeAspect="1"/>
          </p:cNvGraphicFramePr>
          <p:nvPr/>
        </p:nvGraphicFramePr>
        <p:xfrm>
          <a:off x="2971800" y="1600200"/>
          <a:ext cx="5521325" cy="4064000"/>
        </p:xfrm>
        <a:graphic>
          <a:graphicData uri="http://schemas.openxmlformats.org/presentationml/2006/ole">
            <p:oleObj spid="_x0000_s5122" name="Photo Editor Photo" r:id="rId4" imgW="13857143" imgH="10200000" progId="">
              <p:embed/>
            </p:oleObj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4714876" y="328612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Vezetési sáv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5000628" y="528638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Vegyérték sáv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6143636" y="378619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Tiltott sáv</a:t>
            </a:r>
            <a:endParaRPr lang="hu-HU" dirty="0"/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A vil</a:t>
            </a:r>
            <a:r>
              <a:rPr lang="hu-HU"/>
              <a:t>ágító dióda egyszerűsített sávképe</a:t>
            </a:r>
            <a:endParaRPr lang="en-US"/>
          </a:p>
        </p:txBody>
      </p:sp>
      <p:pic>
        <p:nvPicPr>
          <p:cNvPr id="147459" name="Picture 10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05000"/>
            <a:ext cx="61960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/>
              <a:t>Közvetlen és közvetett átmenet, lényeges hatásfok különbség</a:t>
            </a:r>
            <a:endParaRPr lang="en-US" sz="3600"/>
          </a:p>
        </p:txBody>
      </p:sp>
      <p:pic>
        <p:nvPicPr>
          <p:cNvPr id="149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828800"/>
            <a:ext cx="61531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LED keresztmetszet</a:t>
            </a:r>
            <a:endParaRPr lang="en-GB"/>
          </a:p>
        </p:txBody>
      </p:sp>
      <p:pic>
        <p:nvPicPr>
          <p:cNvPr id="261123" name="Picture 1027" descr="LEDkeresztmetsz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760538"/>
            <a:ext cx="5257800" cy="500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14600"/>
            <a:ext cx="3344863" cy="20574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LED lapka (morzsa) </a:t>
            </a:r>
            <a:r>
              <a:rPr lang="hu-HU" dirty="0"/>
              <a:t>a reflektáló foglalatban</a:t>
            </a:r>
            <a:endParaRPr lang="en-GB" dirty="0"/>
          </a:p>
        </p:txBody>
      </p:sp>
      <p:graphicFrame>
        <p:nvGraphicFramePr>
          <p:cNvPr id="323584" name="Object 0"/>
          <p:cNvGraphicFramePr>
            <a:graphicFrameLocks noChangeAspect="1"/>
          </p:cNvGraphicFramePr>
          <p:nvPr/>
        </p:nvGraphicFramePr>
        <p:xfrm>
          <a:off x="4000500" y="0"/>
          <a:ext cx="5143500" cy="6858000"/>
        </p:xfrm>
        <a:graphic>
          <a:graphicData uri="http://schemas.openxmlformats.org/presentationml/2006/ole">
            <p:oleObj spid="_x0000_s6146" name="Photo Editor Photo" r:id="rId3" imgW="4571429" imgH="6095238" progId="">
              <p:embed/>
            </p:oleObj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Nagyteljesítményű LED, 5 W</a:t>
            </a:r>
            <a:endParaRPr lang="en-GB"/>
          </a:p>
        </p:txBody>
      </p:sp>
      <p:pic>
        <p:nvPicPr>
          <p:cNvPr id="264195" name="Picture 1027" descr="NagyTelj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870075"/>
            <a:ext cx="6324600" cy="4795838"/>
          </a:xfrm>
          <a:prstGeom prst="rect">
            <a:avLst/>
          </a:prstGeom>
          <a:noFill/>
        </p:spPr>
      </p:pic>
      <p:sp>
        <p:nvSpPr>
          <p:cNvPr id="264196" name="Text Box 1028"/>
          <p:cNvSpPr txBox="1">
            <a:spLocks noChangeArrowheads="1"/>
          </p:cNvSpPr>
          <p:nvPr/>
        </p:nvSpPr>
        <p:spPr bwMode="auto">
          <a:xfrm>
            <a:off x="0" y="2514600"/>
            <a:ext cx="20574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Luxeon III</a:t>
            </a:r>
          </a:p>
          <a:p>
            <a:pPr>
              <a:spcBef>
                <a:spcPct val="50000"/>
              </a:spcBef>
            </a:pPr>
            <a:r>
              <a:rPr lang="hu-HU"/>
              <a:t>140 – 190 lm</a:t>
            </a:r>
          </a:p>
          <a:p>
            <a:pPr>
              <a:spcBef>
                <a:spcPct val="50000"/>
              </a:spcBef>
            </a:pPr>
            <a:r>
              <a:rPr lang="hu-HU"/>
              <a:t>1400 mA</a:t>
            </a:r>
          </a:p>
          <a:p>
            <a:pPr>
              <a:spcBef>
                <a:spcPct val="50000"/>
              </a:spcBef>
            </a:pPr>
            <a:r>
              <a:rPr lang="hu-HU"/>
              <a:t>20.000 h</a:t>
            </a:r>
          </a:p>
          <a:p>
            <a:pPr>
              <a:spcBef>
                <a:spcPct val="50000"/>
              </a:spcBef>
            </a:pPr>
            <a:r>
              <a:rPr lang="hu-HU"/>
              <a:t>2005 április</a:t>
            </a:r>
            <a:endParaRPr lang="en-GB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Fénypor, tokozás</a:t>
            </a:r>
            <a:endParaRPr lang="en-GB"/>
          </a:p>
        </p:txBody>
      </p:sp>
      <p:pic>
        <p:nvPicPr>
          <p:cNvPr id="318467" name="Picture 3" descr="Feher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888" y="1916113"/>
            <a:ext cx="8604250" cy="3940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/>
              <a:t>Sok egyedi LED morzsából összetett fényforrás</a:t>
            </a:r>
            <a:endParaRPr lang="en-GB" sz="3200"/>
          </a:p>
        </p:txBody>
      </p:sp>
      <p:sp>
        <p:nvSpPr>
          <p:cNvPr id="266243" name="Rectangle 3"/>
          <p:cNvSpPr>
            <a:spLocks noChangeArrowheads="1"/>
          </p:cNvSpPr>
          <p:nvPr/>
        </p:nvSpPr>
        <p:spPr bwMode="auto">
          <a:xfrm>
            <a:off x="3295650" y="2243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266244" name="Picture 4" descr="Norlux1"/>
          <p:cNvPicPr>
            <a:picLocks noChangeAspect="1" noChangeArrowheads="1"/>
          </p:cNvPicPr>
          <p:nvPr/>
        </p:nvPicPr>
        <p:blipFill>
          <a:blip r:embed="rId2" cstate="print"/>
          <a:srcRect l="27472" t="25807" r="31429" b="34274"/>
          <a:stretch>
            <a:fillRect/>
          </a:stretch>
        </p:blipFill>
        <p:spPr bwMode="auto">
          <a:xfrm>
            <a:off x="1219200" y="1981200"/>
            <a:ext cx="4572000" cy="4248150"/>
          </a:xfrm>
          <a:prstGeom prst="rect">
            <a:avLst/>
          </a:prstGeom>
          <a:noFill/>
        </p:spPr>
      </p:pic>
      <p:sp>
        <p:nvSpPr>
          <p:cNvPr id="266245" name="Text Box 5"/>
          <p:cNvSpPr txBox="1">
            <a:spLocks noChangeArrowheads="1"/>
          </p:cNvSpPr>
          <p:nvPr/>
        </p:nvSpPr>
        <p:spPr bwMode="auto">
          <a:xfrm>
            <a:off x="6096000" y="2057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/>
          </a:p>
        </p:txBody>
      </p:sp>
      <p:sp>
        <p:nvSpPr>
          <p:cNvPr id="266246" name="Text Box 6"/>
          <p:cNvSpPr txBox="1">
            <a:spLocks noChangeArrowheads="1"/>
          </p:cNvSpPr>
          <p:nvPr/>
        </p:nvSpPr>
        <p:spPr bwMode="auto">
          <a:xfrm>
            <a:off x="5943600" y="2209800"/>
            <a:ext cx="2895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Tipikus méret:    0,5 cm</a:t>
            </a:r>
            <a:r>
              <a:rPr lang="hu-HU" baseline="30000"/>
              <a:t>2</a:t>
            </a:r>
            <a:r>
              <a:rPr lang="hu-HU"/>
              <a:t> -  2 cm</a:t>
            </a:r>
            <a:r>
              <a:rPr lang="hu-HU" baseline="30000"/>
              <a:t>2</a:t>
            </a:r>
            <a:r>
              <a:rPr lang="hu-HU"/>
              <a:t>, </a:t>
            </a:r>
            <a:br>
              <a:rPr lang="hu-HU"/>
            </a:br>
            <a:r>
              <a:rPr lang="hu-HU"/>
              <a:t>fényárama eléri az </a:t>
            </a:r>
            <a:br>
              <a:rPr lang="hu-HU"/>
            </a:br>
            <a:r>
              <a:rPr lang="hu-HU"/>
              <a:t>50 lm értéket.</a:t>
            </a:r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átum helye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2B1AA6F-4808-42D3-8985-E8C72C22EFB4}" type="datetime1">
              <a:rPr lang="hu-HU" smtClean="0"/>
              <a:pPr/>
              <a:t>2014.11.16.</a:t>
            </a:fld>
            <a:endParaRPr lang="hu-HU"/>
          </a:p>
        </p:txBody>
      </p:sp>
      <p:sp>
        <p:nvSpPr>
          <p:cNvPr id="8195" name="Élőláb helye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smtClean="0"/>
              <a:t>OMKTI</a:t>
            </a:r>
          </a:p>
        </p:txBody>
      </p:sp>
      <p:sp>
        <p:nvSpPr>
          <p:cNvPr id="8196" name="Dia számának hely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2FF89A-6FF2-4563-8519-85DB0922DE03}" type="slidenum">
              <a:rPr lang="hu-HU" smtClean="0"/>
              <a:pPr/>
              <a:t>6</a:t>
            </a:fld>
            <a:endParaRPr lang="hu-HU" smtClean="0"/>
          </a:p>
        </p:txBody>
      </p:sp>
      <p:pic>
        <p:nvPicPr>
          <p:cNvPr id="8197" name="Picture 2" descr="6-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268413"/>
            <a:ext cx="4189412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292725" y="260350"/>
            <a:ext cx="3240088" cy="578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0"/>
              </a:lnSpc>
              <a:spcAft>
                <a:spcPct val="80000"/>
              </a:spcAft>
              <a:buFontTx/>
              <a:buAutoNum type="arabicPeriod"/>
              <a:defRPr/>
            </a:pPr>
            <a:r>
              <a:rPr lang="hu-HU" b="1">
                <a:effectLst>
                  <a:outerShdw blurRad="38100" dist="38100" dir="2700000" algn="tl">
                    <a:srgbClr val="FFFFFF"/>
                  </a:outerShdw>
                </a:effectLst>
              </a:rPr>
              <a:t>Bura!</a:t>
            </a:r>
          </a:p>
          <a:p>
            <a:pPr marL="457200" indent="-457200">
              <a:lnSpc>
                <a:spcPct val="0"/>
              </a:lnSpc>
              <a:spcBef>
                <a:spcPct val="50000"/>
              </a:spcBef>
              <a:spcAft>
                <a:spcPct val="80000"/>
              </a:spcAft>
              <a:buFontTx/>
              <a:buAutoNum type="arabicPeriod"/>
              <a:defRPr/>
            </a:pPr>
            <a:r>
              <a:rPr lang="hu-HU" b="1">
                <a:effectLst>
                  <a:outerShdw blurRad="38100" dist="38100" dir="2700000" algn="tl">
                    <a:srgbClr val="FFFFFF"/>
                  </a:outerShdw>
                </a:effectLst>
              </a:rPr>
              <a:t>Gáztér</a:t>
            </a:r>
          </a:p>
          <a:p>
            <a:pPr marL="457200" indent="-457200">
              <a:lnSpc>
                <a:spcPct val="0"/>
              </a:lnSpc>
              <a:spcBef>
                <a:spcPct val="50000"/>
              </a:spcBef>
              <a:spcAft>
                <a:spcPct val="80000"/>
              </a:spcAft>
              <a:buFontTx/>
              <a:buAutoNum type="arabicPeriod"/>
              <a:defRPr/>
            </a:pPr>
            <a:r>
              <a:rPr lang="hu-HU" b="1">
                <a:effectLst>
                  <a:outerShdw blurRad="38100" dist="38100" dir="2700000" algn="tl">
                    <a:srgbClr val="FFFFFF"/>
                  </a:outerShdw>
                </a:effectLst>
              </a:rPr>
              <a:t>Izzószál</a:t>
            </a:r>
          </a:p>
          <a:p>
            <a:pPr marL="457200" indent="-457200">
              <a:lnSpc>
                <a:spcPct val="0"/>
              </a:lnSpc>
              <a:spcBef>
                <a:spcPct val="50000"/>
              </a:spcBef>
              <a:spcAft>
                <a:spcPct val="80000"/>
              </a:spcAft>
              <a:buFontTx/>
              <a:buAutoNum type="arabicPeriod"/>
              <a:defRPr/>
            </a:pPr>
            <a:r>
              <a:rPr lang="hu-HU" b="1">
                <a:effectLst>
                  <a:outerShdw blurRad="38100" dist="38100" dir="2700000" algn="tl">
                    <a:srgbClr val="FFFFFF"/>
                  </a:outerShdw>
                </a:effectLst>
              </a:rPr>
              <a:t>Elektród</a:t>
            </a:r>
          </a:p>
          <a:p>
            <a:pPr marL="457200" indent="-457200">
              <a:lnSpc>
                <a:spcPct val="0"/>
              </a:lnSpc>
              <a:spcBef>
                <a:spcPct val="50000"/>
              </a:spcBef>
              <a:spcAft>
                <a:spcPct val="80000"/>
              </a:spcAft>
              <a:buFontTx/>
              <a:buAutoNum type="arabicPeriod"/>
              <a:defRPr/>
            </a:pPr>
            <a:r>
              <a:rPr lang="hu-HU" b="1">
                <a:effectLst>
                  <a:outerShdw blurRad="38100" dist="38100" dir="2700000" algn="tl">
                    <a:srgbClr val="FFFFFF"/>
                  </a:outerShdw>
                </a:effectLst>
              </a:rPr>
              <a:t>Tartó</a:t>
            </a:r>
          </a:p>
          <a:p>
            <a:pPr marL="457200" indent="-457200">
              <a:lnSpc>
                <a:spcPct val="0"/>
              </a:lnSpc>
              <a:spcBef>
                <a:spcPct val="50000"/>
              </a:spcBef>
              <a:spcAft>
                <a:spcPct val="80000"/>
              </a:spcAft>
              <a:buFontTx/>
              <a:buAutoNum type="arabicPeriod"/>
              <a:defRPr/>
            </a:pPr>
            <a:r>
              <a:rPr lang="hu-HU" b="1">
                <a:effectLst>
                  <a:outerShdw blurRad="38100" dist="38100" dir="2700000" algn="tl">
                    <a:srgbClr val="FFFFFF"/>
                  </a:outerShdw>
                </a:effectLst>
              </a:rPr>
              <a:t>Üvegpálca</a:t>
            </a:r>
          </a:p>
          <a:p>
            <a:pPr marL="457200" indent="-457200">
              <a:lnSpc>
                <a:spcPct val="0"/>
              </a:lnSpc>
              <a:spcBef>
                <a:spcPct val="50000"/>
              </a:spcBef>
              <a:spcAft>
                <a:spcPct val="80000"/>
              </a:spcAft>
              <a:buFontTx/>
              <a:buAutoNum type="arabicPeriod"/>
              <a:defRPr/>
            </a:pPr>
            <a:r>
              <a:rPr lang="hu-HU" b="1">
                <a:effectLst>
                  <a:outerShdw blurRad="38100" dist="38100" dir="2700000" algn="tl">
                    <a:srgbClr val="FFFFFF"/>
                  </a:outerShdw>
                </a:effectLst>
              </a:rPr>
              <a:t>Lencse</a:t>
            </a:r>
          </a:p>
          <a:p>
            <a:pPr marL="457200" indent="-457200">
              <a:lnSpc>
                <a:spcPct val="0"/>
              </a:lnSpc>
              <a:spcBef>
                <a:spcPct val="50000"/>
              </a:spcBef>
              <a:spcAft>
                <a:spcPct val="80000"/>
              </a:spcAft>
              <a:buFontTx/>
              <a:buAutoNum type="arabicPeriod"/>
              <a:defRPr/>
            </a:pPr>
            <a:r>
              <a:rPr lang="hu-HU" b="1">
                <a:effectLst>
                  <a:outerShdw blurRad="38100" dist="38100" dir="2700000" algn="tl">
                    <a:srgbClr val="FFFFFF"/>
                  </a:outerShdw>
                </a:effectLst>
              </a:rPr>
              <a:t>Tartógyűrű</a:t>
            </a:r>
          </a:p>
          <a:p>
            <a:pPr marL="457200" indent="-457200">
              <a:lnSpc>
                <a:spcPct val="0"/>
              </a:lnSpc>
              <a:spcBef>
                <a:spcPct val="50000"/>
              </a:spcBef>
              <a:spcAft>
                <a:spcPct val="80000"/>
              </a:spcAft>
              <a:buFontTx/>
              <a:buAutoNum type="arabicPeriod"/>
              <a:defRPr/>
            </a:pPr>
            <a:r>
              <a:rPr lang="hu-HU" b="1">
                <a:effectLst>
                  <a:outerShdw blurRad="38100" dist="38100" dir="2700000" algn="tl">
                    <a:srgbClr val="FFFFFF"/>
                  </a:outerShdw>
                </a:effectLst>
              </a:rPr>
              <a:t>Állvány</a:t>
            </a:r>
          </a:p>
          <a:p>
            <a:pPr marL="457200" indent="-457200">
              <a:lnSpc>
                <a:spcPct val="0"/>
              </a:lnSpc>
              <a:spcBef>
                <a:spcPct val="50000"/>
              </a:spcBef>
              <a:spcAft>
                <a:spcPct val="80000"/>
              </a:spcAft>
              <a:buFontTx/>
              <a:buAutoNum type="arabicPeriod"/>
              <a:defRPr/>
            </a:pPr>
            <a:r>
              <a:rPr lang="hu-HU" b="1">
                <a:effectLst>
                  <a:outerShdw blurRad="38100" dist="38100" dir="2700000" algn="tl">
                    <a:srgbClr val="FFFFFF"/>
                  </a:outerShdw>
                </a:effectLst>
              </a:rPr>
              <a:t>Szívócső</a:t>
            </a:r>
          </a:p>
          <a:p>
            <a:pPr marL="457200" indent="-457200">
              <a:lnSpc>
                <a:spcPct val="0"/>
              </a:lnSpc>
              <a:spcBef>
                <a:spcPct val="50000"/>
              </a:spcBef>
              <a:spcAft>
                <a:spcPct val="80000"/>
              </a:spcAft>
              <a:buFontTx/>
              <a:buAutoNum type="arabicPeriod"/>
              <a:defRPr/>
            </a:pPr>
            <a:r>
              <a:rPr lang="hu-HU" b="1">
                <a:effectLst>
                  <a:outerShdw blurRad="38100" dist="38100" dir="2700000" algn="tl">
                    <a:srgbClr val="FFFFFF"/>
                  </a:outerShdw>
                </a:effectLst>
              </a:rPr>
              <a:t>Fej</a:t>
            </a:r>
          </a:p>
          <a:p>
            <a:pPr marL="457200" indent="-457200">
              <a:lnSpc>
                <a:spcPct val="0"/>
              </a:lnSpc>
              <a:spcBef>
                <a:spcPct val="50000"/>
              </a:spcBef>
              <a:spcAft>
                <a:spcPct val="80000"/>
              </a:spcAft>
              <a:buFontTx/>
              <a:buAutoNum type="arabicPeriod"/>
              <a:defRPr/>
            </a:pPr>
            <a:r>
              <a:rPr lang="hu-HU" b="1">
                <a:effectLst>
                  <a:outerShdw blurRad="38100" dist="38100" dir="2700000" algn="tl">
                    <a:srgbClr val="FFFFFF"/>
                  </a:outerShdw>
                </a:effectLst>
              </a:rPr>
              <a:t>Forrasztás</a:t>
            </a:r>
          </a:p>
          <a:p>
            <a:pPr marL="457200" indent="-457200">
              <a:lnSpc>
                <a:spcPct val="0"/>
              </a:lnSpc>
              <a:spcBef>
                <a:spcPct val="50000"/>
              </a:spcBef>
              <a:spcAft>
                <a:spcPct val="80000"/>
              </a:spcAft>
              <a:buFontTx/>
              <a:buAutoNum type="arabicPeriod"/>
              <a:defRPr/>
            </a:pPr>
            <a:r>
              <a:rPr lang="hu-HU" b="1">
                <a:effectLst>
                  <a:outerShdw blurRad="38100" dist="38100" dir="2700000" algn="tl">
                    <a:srgbClr val="FFFFFF"/>
                  </a:outerShdw>
                </a:effectLst>
              </a:rPr>
              <a:t>bélyegzés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LED színképek</a:t>
            </a:r>
            <a:endParaRPr lang="en-GB"/>
          </a:p>
        </p:txBody>
      </p:sp>
      <p:sp>
        <p:nvSpPr>
          <p:cNvPr id="195588" name="Rectangle 4"/>
          <p:cNvSpPr>
            <a:spLocks noChangeArrowheads="1"/>
          </p:cNvSpPr>
          <p:nvPr/>
        </p:nvSpPr>
        <p:spPr bwMode="auto">
          <a:xfrm>
            <a:off x="1966913" y="1814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1955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814513"/>
            <a:ext cx="8001000" cy="4959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/>
              <a:t>Kék LED+sárga fénypor=fehér</a:t>
            </a:r>
            <a:endParaRPr lang="en-US" sz="4000"/>
          </a:p>
        </p:txBody>
      </p:sp>
      <p:pic>
        <p:nvPicPr>
          <p:cNvPr id="166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41910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69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859213"/>
            <a:ext cx="4648200" cy="299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6917" name="Text Box 5"/>
          <p:cNvSpPr txBox="1">
            <a:spLocks noChangeArrowheads="1"/>
          </p:cNvSpPr>
          <p:nvPr/>
        </p:nvSpPr>
        <p:spPr bwMode="auto">
          <a:xfrm>
            <a:off x="4800600" y="2133600"/>
            <a:ext cx="38862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>
                <a:latin typeface="Times New Roman" pitchFamily="18" charset="0"/>
              </a:rPr>
              <a:t>Japánban a termelés: </a:t>
            </a:r>
          </a:p>
          <a:p>
            <a:pPr eaLnBrk="0" hangingPunct="0">
              <a:spcBef>
                <a:spcPct val="50000"/>
              </a:spcBef>
            </a:pPr>
            <a:r>
              <a:rPr lang="hu-HU">
                <a:latin typeface="Times New Roman" pitchFamily="18" charset="0"/>
              </a:rPr>
              <a:t>2 millió/hó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/>
              <a:t>Fehér fény vörös, zöld és kék LED használatával</a:t>
            </a:r>
            <a:endParaRPr lang="en-US"/>
          </a:p>
        </p:txBody>
      </p:sp>
      <p:pic>
        <p:nvPicPr>
          <p:cNvPr id="164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335280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8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962400"/>
            <a:ext cx="1289050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8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1676400"/>
            <a:ext cx="5257800" cy="502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2007 Szeptember (Cree)</a:t>
            </a:r>
            <a:endParaRPr lang="en-GB"/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Egyetlen chip-ből 4 A-nél</a:t>
            </a:r>
          </a:p>
          <a:p>
            <a:pPr lvl="1"/>
            <a:r>
              <a:rPr lang="hu-HU"/>
              <a:t>1 050 lm, 72 lm/W hideg fehér</a:t>
            </a:r>
          </a:p>
          <a:p>
            <a:pPr lvl="1"/>
            <a:r>
              <a:rPr lang="hu-HU"/>
              <a:t>   760 lm, 52 lm/W meleg fehér</a:t>
            </a:r>
          </a:p>
          <a:p>
            <a:r>
              <a:rPr lang="hu-HU"/>
              <a:t> 350 mA-nél</a:t>
            </a:r>
          </a:p>
          <a:p>
            <a:pPr lvl="1"/>
            <a:r>
              <a:rPr lang="hu-HU"/>
              <a:t>129 lm/W hideg fehér</a:t>
            </a:r>
          </a:p>
          <a:p>
            <a:pPr lvl="1"/>
            <a:r>
              <a:rPr lang="hu-HU"/>
              <a:t>99 lm/W meleg fehér</a:t>
            </a:r>
            <a:endParaRPr lang="en-GB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579214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LED élettartam</a:t>
            </a:r>
            <a:endParaRPr lang="en-GB" dirty="0"/>
          </a:p>
        </p:txBody>
      </p:sp>
      <p:pic>
        <p:nvPicPr>
          <p:cNvPr id="404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5256584" cy="488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5724128" y="5805264"/>
            <a:ext cx="3760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LED magazin 2014 febr.</a:t>
            </a:r>
            <a:endParaRPr lang="en-GB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LED tulajdonságok</a:t>
            </a:r>
            <a:endParaRPr lang="en-GB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LED: </a:t>
            </a:r>
            <a:r>
              <a:rPr lang="hu-HU"/>
              <a:t>félvezető</a:t>
            </a:r>
            <a:r>
              <a:rPr lang="en-GB"/>
              <a:t> p-n </a:t>
            </a:r>
            <a:r>
              <a:rPr lang="hu-HU"/>
              <a:t>átmenet</a:t>
            </a:r>
            <a:endParaRPr lang="en-GB"/>
          </a:p>
          <a:p>
            <a:pPr lvl="1"/>
            <a:r>
              <a:rPr lang="hu-HU"/>
              <a:t>Közvetlen vagy közvetett sáv átmenetek</a:t>
            </a:r>
            <a:endParaRPr lang="en-GB"/>
          </a:p>
          <a:p>
            <a:pPr lvl="2"/>
            <a:r>
              <a:rPr lang="hu-HU"/>
              <a:t>Keskeny emissziós sávok</a:t>
            </a:r>
            <a:r>
              <a:rPr lang="en-GB"/>
              <a:t>: ~ 20 nm – 40 nm </a:t>
            </a:r>
            <a:r>
              <a:rPr lang="hu-HU"/>
              <a:t>sávszélesség</a:t>
            </a:r>
            <a:endParaRPr lang="en-GB"/>
          </a:p>
          <a:p>
            <a:pPr lvl="2"/>
            <a:r>
              <a:rPr lang="hu-HU"/>
              <a:t>Emisszió: töltéshordozó rekombináció</a:t>
            </a:r>
            <a:endParaRPr lang="en-GB"/>
          </a:p>
          <a:p>
            <a:pPr lvl="1"/>
            <a:r>
              <a:rPr lang="hu-HU"/>
              <a:t>Hőmérséklet hatása</a:t>
            </a:r>
            <a:endParaRPr lang="en-GB"/>
          </a:p>
          <a:p>
            <a:pPr lvl="2"/>
            <a:r>
              <a:rPr lang="en-GB"/>
              <a:t>Diod</a:t>
            </a:r>
            <a:r>
              <a:rPr lang="hu-HU"/>
              <a:t>a</a:t>
            </a:r>
            <a:r>
              <a:rPr lang="en-GB"/>
              <a:t> </a:t>
            </a:r>
            <a:r>
              <a:rPr lang="hu-HU"/>
              <a:t>áram</a:t>
            </a:r>
            <a:r>
              <a:rPr lang="en-GB"/>
              <a:t> – </a:t>
            </a:r>
            <a:r>
              <a:rPr lang="hu-HU"/>
              <a:t>feszültség összefüggés</a:t>
            </a:r>
            <a:r>
              <a:rPr lang="en-GB"/>
              <a:t>:</a:t>
            </a:r>
            <a:br>
              <a:rPr lang="en-GB"/>
            </a:br>
            <a:endParaRPr lang="en-GB"/>
          </a:p>
          <a:p>
            <a:pPr lvl="2" algn="ctr">
              <a:spcBef>
                <a:spcPct val="0"/>
              </a:spcBef>
              <a:buFont typeface="Wingdings" pitchFamily="2" charset="2"/>
              <a:buNone/>
            </a:pPr>
            <a:r>
              <a:rPr lang="en-GB" i="1"/>
              <a:t>I</a:t>
            </a:r>
            <a:r>
              <a:rPr lang="en-GB"/>
              <a:t> = </a:t>
            </a:r>
            <a:r>
              <a:rPr lang="en-GB" i="1"/>
              <a:t>I</a:t>
            </a:r>
            <a:r>
              <a:rPr lang="en-GB" baseline="-25000"/>
              <a:t>0 </a:t>
            </a:r>
            <a:r>
              <a:rPr lang="en-GB"/>
              <a:t>[exp(</a:t>
            </a:r>
            <a:r>
              <a:rPr lang="en-GB" i="1"/>
              <a:t>eV</a:t>
            </a:r>
            <a:r>
              <a:rPr lang="en-GB"/>
              <a:t>/</a:t>
            </a:r>
            <a:r>
              <a:rPr lang="en-GB" i="1"/>
              <a:t>nkT</a:t>
            </a:r>
            <a:r>
              <a:rPr lang="en-GB"/>
              <a:t>)-1]</a:t>
            </a:r>
            <a:endParaRPr lang="hu-HU"/>
          </a:p>
          <a:p>
            <a:pPr lvl="2" algn="ctr">
              <a:spcBef>
                <a:spcPct val="0"/>
              </a:spcBef>
              <a:buFont typeface="Wingdings" pitchFamily="2" charset="2"/>
              <a:buNone/>
            </a:pPr>
            <a:endParaRPr lang="en-GB"/>
          </a:p>
          <a:p>
            <a:pPr lvl="1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/>
              <a:t>Vörös LED színképének hőmérsékletfüggése</a:t>
            </a:r>
            <a:endParaRPr lang="en-GB" sz="3200"/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2481263" y="2157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828800"/>
            <a:ext cx="73914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000"/>
              <a:t>Fényporos fehér LED színképének hőmérsékletfüggése</a:t>
            </a:r>
            <a:endParaRPr lang="en-GB" sz="4000"/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2481263" y="1962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2457450" y="2057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110597" name="Picture 5"/>
          <p:cNvPicPr>
            <a:picLocks noChangeAspect="1" noChangeArrowheads="1"/>
          </p:cNvPicPr>
          <p:nvPr/>
        </p:nvPicPr>
        <p:blipFill>
          <a:blip r:embed="rId2" cstate="print"/>
          <a:srcRect l="2107" t="13690" r="18681" b="4056"/>
          <a:stretch>
            <a:fillRect/>
          </a:stretch>
        </p:blipFill>
        <p:spPr bwMode="auto">
          <a:xfrm>
            <a:off x="1295400" y="1909763"/>
            <a:ext cx="6553200" cy="4249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/>
              <a:t>Különböző összetételű LEDek fényáramának hőmérsékletfüggése</a:t>
            </a:r>
            <a:endParaRPr lang="en-GB" sz="3600"/>
          </a:p>
        </p:txBody>
      </p:sp>
      <p:pic>
        <p:nvPicPr>
          <p:cNvPr id="200707" name="Picture 3" descr="temperature"/>
          <p:cNvPicPr>
            <a:picLocks noChangeAspect="1" noChangeArrowheads="1"/>
          </p:cNvPicPr>
          <p:nvPr/>
        </p:nvPicPr>
        <p:blipFill>
          <a:blip r:embed="rId2" cstate="print"/>
          <a:srcRect t="3731" r="2605"/>
          <a:stretch>
            <a:fillRect/>
          </a:stretch>
        </p:blipFill>
        <p:spPr bwMode="auto">
          <a:xfrm>
            <a:off x="1676400" y="1922463"/>
            <a:ext cx="68580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hu-HU" sz="4000"/>
              <a:t>LED-ek meghibásodásának okai</a:t>
            </a:r>
            <a:endParaRPr lang="en-GB" sz="4000"/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746250"/>
            <a:ext cx="6408737" cy="5111750"/>
          </a:xfrm>
        </p:spPr>
        <p:txBody>
          <a:bodyPr/>
          <a:lstStyle/>
          <a:p>
            <a:r>
              <a:rPr lang="hu-HU" dirty="0"/>
              <a:t>A kristálystruktúra hibái, ezek mozgása</a:t>
            </a:r>
          </a:p>
          <a:p>
            <a:r>
              <a:rPr lang="hu-HU" dirty="0"/>
              <a:t>Az árambevezetés túlterhelése</a:t>
            </a:r>
          </a:p>
          <a:p>
            <a:pPr lvl="1"/>
            <a:r>
              <a:rPr lang="hu-HU" dirty="0"/>
              <a:t>Külső kontaktus</a:t>
            </a:r>
          </a:p>
          <a:p>
            <a:pPr lvl="1"/>
            <a:r>
              <a:rPr lang="hu-HU" dirty="0"/>
              <a:t>Áram eloszlás a rétegben</a:t>
            </a:r>
          </a:p>
          <a:p>
            <a:r>
              <a:rPr lang="hu-HU" dirty="0"/>
              <a:t>Fénypor öregedés</a:t>
            </a:r>
          </a:p>
          <a:p>
            <a:r>
              <a:rPr lang="hu-HU" dirty="0"/>
              <a:t>Tokozás</a:t>
            </a:r>
          </a:p>
          <a:p>
            <a:pPr lvl="1"/>
            <a:r>
              <a:rPr lang="hu-HU" dirty="0"/>
              <a:t>külső behatások: nedvesség stb.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átum hely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65CB7DF-02E3-45EA-AA2C-F93FA5286E1C}" type="datetime1">
              <a:rPr lang="hu-HU" smtClean="0"/>
              <a:pPr/>
              <a:t>2014.11.16.</a:t>
            </a:fld>
            <a:endParaRPr lang="hu-HU"/>
          </a:p>
        </p:txBody>
      </p:sp>
      <p:sp>
        <p:nvSpPr>
          <p:cNvPr id="9219" name="Élőláb hely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smtClean="0"/>
              <a:t>OMKTI</a:t>
            </a:r>
          </a:p>
        </p:txBody>
      </p:sp>
      <p:sp>
        <p:nvSpPr>
          <p:cNvPr id="9220" name="Dia számának hely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0E9669-BDB7-4D8F-97FA-792C0FDC2F27}" type="slidenum">
              <a:rPr lang="hu-HU" smtClean="0"/>
              <a:pPr/>
              <a:t>7</a:t>
            </a:fld>
            <a:endParaRPr lang="hu-HU" smtClean="0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hu-HU" smtClean="0"/>
              <a:t>Edison fej</a:t>
            </a:r>
          </a:p>
        </p:txBody>
      </p:sp>
      <p:sp>
        <p:nvSpPr>
          <p:cNvPr id="9222" name="Text Box 3"/>
          <p:cNvSpPr txBox="1">
            <a:spLocks noChangeArrowheads="1"/>
          </p:cNvSpPr>
          <p:nvPr/>
        </p:nvSpPr>
        <p:spPr bwMode="auto">
          <a:xfrm>
            <a:off x="539750" y="1268413"/>
            <a:ext cx="7993063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hu-HU"/>
              <a:t>E 10 törpe vagy miniatür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/>
              <a:t>E 14 mignon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/>
              <a:t>E  27 normál átmérő 23 mm, magassága 27 mm,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/>
              <a:t>E 40 góliát</a:t>
            </a:r>
          </a:p>
        </p:txBody>
      </p:sp>
      <p:sp>
        <p:nvSpPr>
          <p:cNvPr id="9223" name="Text Box 4"/>
          <p:cNvSpPr txBox="1">
            <a:spLocks noChangeArrowheads="1"/>
          </p:cNvSpPr>
          <p:nvPr/>
        </p:nvSpPr>
        <p:spPr bwMode="auto">
          <a:xfrm>
            <a:off x="468313" y="3860800"/>
            <a:ext cx="63357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82675" indent="-1082675">
              <a:spcBef>
                <a:spcPct val="50000"/>
              </a:spcBef>
            </a:pPr>
            <a:r>
              <a:rPr lang="hu-HU"/>
              <a:t>Anyaga: sárgaréz, aluminium, nikkelezett vagy horganyzott vas</a:t>
            </a:r>
          </a:p>
        </p:txBody>
      </p:sp>
      <p:sp>
        <p:nvSpPr>
          <p:cNvPr id="9224" name="Text Box 5"/>
          <p:cNvSpPr txBox="1">
            <a:spLocks noChangeArrowheads="1"/>
          </p:cNvSpPr>
          <p:nvPr/>
        </p:nvSpPr>
        <p:spPr bwMode="auto">
          <a:xfrm>
            <a:off x="684213" y="4941888"/>
            <a:ext cx="7991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Egyéb fej típusok: bajonett, csapos, szoffita, stb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LED-ek és az emberi szemvédelme</a:t>
            </a:r>
            <a:endParaRPr lang="en-GB"/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2276872"/>
            <a:ext cx="7772400" cy="4114800"/>
          </a:xfrm>
        </p:spPr>
        <p:txBody>
          <a:bodyPr/>
          <a:lstStyle/>
          <a:p>
            <a:r>
              <a:rPr lang="hu-HU" dirty="0"/>
              <a:t>Nagyteljesítményű </a:t>
            </a:r>
            <a:r>
              <a:rPr lang="hu-HU" dirty="0" err="1"/>
              <a:t>LEDek</a:t>
            </a:r>
            <a:r>
              <a:rPr lang="hu-HU" dirty="0"/>
              <a:t> </a:t>
            </a:r>
          </a:p>
          <a:p>
            <a:pPr lvl="1"/>
            <a:r>
              <a:rPr lang="hu-HU" dirty="0"/>
              <a:t>sem nem klasszikus fényforrások</a:t>
            </a:r>
          </a:p>
          <a:p>
            <a:pPr lvl="1"/>
            <a:r>
              <a:rPr lang="hu-HU" dirty="0"/>
              <a:t>sem nem lézerek</a:t>
            </a:r>
          </a:p>
          <a:p>
            <a:r>
              <a:rPr lang="hu-HU" dirty="0"/>
              <a:t>Sugárzásvédelmi előírások még nem tisztázottak</a:t>
            </a:r>
            <a:endParaRPr lang="en-GB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88125" y="638175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04507C-7991-4E7E-9CDF-6297DB3E07F9}" type="slidenum">
              <a:rPr lang="en-GB"/>
              <a:pPr>
                <a:defRPr/>
              </a:pPr>
              <a:t>71</a:t>
            </a:fld>
            <a:endParaRPr lang="en-GB"/>
          </a:p>
        </p:txBody>
      </p:sp>
      <p:sp>
        <p:nvSpPr>
          <p:cNvPr id="922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4638"/>
            <a:ext cx="9144000" cy="850900"/>
          </a:xfrm>
          <a:noFill/>
        </p:spPr>
        <p:txBody>
          <a:bodyPr/>
          <a:lstStyle/>
          <a:p>
            <a:r>
              <a:rPr lang="hu-HU" sz="4000" smtClean="0">
                <a:effectLst/>
              </a:rPr>
              <a:t>Világító diódás (LED-es) fogalmak</a:t>
            </a:r>
            <a:endParaRPr lang="en-GB" sz="4000" smtClean="0">
              <a:effectLst/>
            </a:endParaRPr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052513"/>
            <a:ext cx="5148263" cy="4105275"/>
          </a:xfrm>
          <a:noFill/>
        </p:spPr>
        <p:txBody>
          <a:bodyPr/>
          <a:lstStyle/>
          <a:p>
            <a:r>
              <a:rPr lang="hu-HU" sz="2800" b="1" dirty="0" smtClean="0">
                <a:effectLst/>
              </a:rPr>
              <a:t>világító dióda</a:t>
            </a:r>
            <a:r>
              <a:rPr lang="hu-HU" sz="2800" dirty="0" smtClean="0">
                <a:effectLst/>
              </a:rPr>
              <a:t>: CIE 17-662 </a:t>
            </a:r>
            <a:r>
              <a:rPr lang="hu-HU" sz="2800" dirty="0" err="1" smtClean="0">
                <a:effectLst/>
              </a:rPr>
              <a:t>light</a:t>
            </a:r>
            <a:r>
              <a:rPr lang="hu-HU" sz="2800" dirty="0" smtClean="0">
                <a:effectLst/>
              </a:rPr>
              <a:t> </a:t>
            </a:r>
            <a:r>
              <a:rPr lang="hu-HU" sz="2800" dirty="0" err="1" smtClean="0">
                <a:effectLst/>
              </a:rPr>
              <a:t>emitting</a:t>
            </a:r>
            <a:r>
              <a:rPr lang="hu-HU" sz="2800" dirty="0" smtClean="0">
                <a:effectLst/>
              </a:rPr>
              <a:t> </a:t>
            </a:r>
            <a:r>
              <a:rPr lang="hu-HU" sz="2800" dirty="0" err="1" smtClean="0">
                <a:effectLst/>
              </a:rPr>
              <a:t>diode</a:t>
            </a:r>
            <a:r>
              <a:rPr lang="hu-HU" sz="2800" dirty="0" smtClean="0">
                <a:effectLst/>
              </a:rPr>
              <a:t>: p-n átmenettel rendelkező szilárdtest eszköz, mely elektromos árammal gerjesztve optikai sugárzást bocsát ki</a:t>
            </a:r>
          </a:p>
          <a:p>
            <a:pPr lvl="1"/>
            <a:r>
              <a:rPr lang="hu-HU" sz="2400" dirty="0" smtClean="0">
                <a:effectLst/>
              </a:rPr>
              <a:t>Rövidítés: LED</a:t>
            </a:r>
          </a:p>
          <a:p>
            <a:r>
              <a:rPr lang="hu-HU" sz="2800" b="1" dirty="0" err="1" smtClean="0">
                <a:effectLst/>
              </a:rPr>
              <a:t>LED-lapka</a:t>
            </a:r>
            <a:r>
              <a:rPr lang="hu-HU" sz="2800" b="1" dirty="0" smtClean="0">
                <a:effectLst/>
              </a:rPr>
              <a:t> (morzsa)</a:t>
            </a:r>
            <a:r>
              <a:rPr lang="hu-HU" sz="2800" dirty="0" smtClean="0">
                <a:effectLst/>
              </a:rPr>
              <a:t>: LED die</a:t>
            </a:r>
            <a:endParaRPr lang="en-GB" sz="2800" dirty="0" smtClean="0">
              <a:effectLst/>
            </a:endParaRPr>
          </a:p>
        </p:txBody>
      </p:sp>
      <p:pic>
        <p:nvPicPr>
          <p:cNvPr id="9224" name="Picture 4" descr="LEDmorzs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484313"/>
            <a:ext cx="280828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221" name="Object 5"/>
          <p:cNvGraphicFramePr>
            <a:graphicFrameLocks noChangeAspect="1"/>
          </p:cNvGraphicFramePr>
          <p:nvPr>
            <p:ph sz="half" idx="4294967295"/>
          </p:nvPr>
        </p:nvGraphicFramePr>
        <p:xfrm>
          <a:off x="5292725" y="4365625"/>
          <a:ext cx="3454400" cy="2159000"/>
        </p:xfrm>
        <a:graphic>
          <a:graphicData uri="http://schemas.openxmlformats.org/presentationml/2006/ole">
            <p:oleObj spid="_x0000_s7170" name="Image" r:id="rId4" imgW="3453968" imgH="2158730" progId="">
              <p:embed/>
            </p:oleObj>
          </a:graphicData>
        </a:graphic>
      </p:graphicFrame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4438" y="5145088"/>
            <a:ext cx="1862137" cy="1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88125" y="638175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20573C5-AF1D-49A7-9AE9-ABFF1ADB5C86}" type="slidenum">
              <a:rPr lang="en-GB"/>
              <a:pPr>
                <a:defRPr/>
              </a:pPr>
              <a:t>72</a:t>
            </a:fld>
            <a:endParaRPr lang="en-GB"/>
          </a:p>
        </p:txBody>
      </p:sp>
      <p:sp>
        <p:nvSpPr>
          <p:cNvPr id="10241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hu-HU" dirty="0" err="1" smtClean="0">
                <a:effectLst/>
              </a:rPr>
              <a:t>LED-tok</a:t>
            </a:r>
            <a:r>
              <a:rPr lang="hu-HU" dirty="0" smtClean="0">
                <a:effectLst/>
              </a:rPr>
              <a:t>(?) (</a:t>
            </a:r>
            <a:r>
              <a:rPr lang="hu-HU" dirty="0" err="1" smtClean="0">
                <a:effectLst/>
              </a:rPr>
              <a:t>package</a:t>
            </a:r>
            <a:r>
              <a:rPr lang="hu-HU" dirty="0" smtClean="0">
                <a:effectLst/>
              </a:rPr>
              <a:t>)</a:t>
            </a:r>
            <a:endParaRPr lang="en-GB" dirty="0" smtClean="0">
              <a:effectLst/>
            </a:endParaRP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03350" y="5762625"/>
            <a:ext cx="4537075" cy="1095375"/>
          </a:xfrm>
          <a:noFill/>
        </p:spPr>
        <p:txBody>
          <a:bodyPr/>
          <a:lstStyle/>
          <a:p>
            <a:r>
              <a:rPr lang="hu-HU" sz="2800" dirty="0" smtClean="0">
                <a:effectLst/>
              </a:rPr>
              <a:t>2 tokozott teljesítmény LED felépítése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975"/>
            <a:ext cx="6265863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1268413"/>
            <a:ext cx="2700337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6659563" y="4149725"/>
            <a:ext cx="24096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400" dirty="0" smtClean="0">
                <a:latin typeface="Arial" charset="0"/>
              </a:rPr>
              <a:t>Tokozott LED-</a:t>
            </a:r>
          </a:p>
          <a:p>
            <a:r>
              <a:rPr lang="hu-HU" sz="2400" dirty="0" smtClean="0">
                <a:latin typeface="Arial" charset="0"/>
              </a:rPr>
              <a:t>LED csomag (?)</a:t>
            </a:r>
            <a:endParaRPr lang="en-GB" sz="2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88125" y="638175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226EF3D-AD81-4360-81D9-7F8976B99CC4}" type="slidenum">
              <a:rPr lang="en-GB"/>
              <a:pPr>
                <a:defRPr/>
              </a:pPr>
              <a:t>73</a:t>
            </a:fld>
            <a:endParaRPr lang="en-GB"/>
          </a:p>
        </p:txBody>
      </p:sp>
      <p:sp>
        <p:nvSpPr>
          <p:cNvPr id="15362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hu-HU" dirty="0" err="1" smtClean="0">
                <a:effectLst/>
              </a:rPr>
              <a:t>LED-mátrix</a:t>
            </a:r>
            <a:r>
              <a:rPr lang="hu-HU" dirty="0" smtClean="0">
                <a:effectLst/>
              </a:rPr>
              <a:t>/tömb (LED </a:t>
            </a:r>
            <a:r>
              <a:rPr lang="hu-HU" dirty="0" err="1" smtClean="0">
                <a:effectLst/>
              </a:rPr>
              <a:t>array</a:t>
            </a:r>
            <a:r>
              <a:rPr lang="hu-HU" dirty="0" smtClean="0">
                <a:effectLst/>
              </a:rPr>
              <a:t>)</a:t>
            </a:r>
            <a:endParaRPr lang="en-GB" dirty="0" smtClean="0">
              <a:effectLst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2189163"/>
          </a:xfrm>
          <a:noFill/>
        </p:spPr>
        <p:txBody>
          <a:bodyPr/>
          <a:lstStyle/>
          <a:p>
            <a:r>
              <a:rPr lang="hu-HU" dirty="0" smtClean="0">
                <a:effectLst/>
              </a:rPr>
              <a:t>Több tokozott LE D vagy lapka geometriai rendbe történt elrendezése nyomtatott áramköri lapon vagy más hordozón</a:t>
            </a:r>
            <a:endParaRPr lang="en-GB" dirty="0" smtClean="0">
              <a:effectLst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3976688"/>
            <a:ext cx="4537075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88125" y="638175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30C1219-4036-4D53-8A26-5ED5A5E4E96C}" type="slidenum">
              <a:rPr lang="en-GB"/>
              <a:pPr>
                <a:defRPr/>
              </a:pPr>
              <a:t>74</a:t>
            </a:fld>
            <a:endParaRPr lang="en-GB"/>
          </a:p>
        </p:txBody>
      </p:sp>
      <p:sp>
        <p:nvSpPr>
          <p:cNvPr id="14338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hu-HU" smtClean="0">
                <a:effectLst/>
              </a:rPr>
              <a:t>LED-modul (LED module)</a:t>
            </a:r>
            <a:endParaRPr lang="en-GB" smtClean="0">
              <a:effectLst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1828800"/>
          </a:xfrm>
          <a:noFill/>
        </p:spPr>
        <p:txBody>
          <a:bodyPr/>
          <a:lstStyle/>
          <a:p>
            <a:r>
              <a:rPr lang="hu-HU" sz="2400" dirty="0" smtClean="0">
                <a:effectLst/>
              </a:rPr>
              <a:t>Egy vagy több tokozott </a:t>
            </a:r>
            <a:r>
              <a:rPr lang="hu-HU" sz="2400" dirty="0" err="1" smtClean="0">
                <a:effectLst/>
              </a:rPr>
              <a:t>LEDből</a:t>
            </a:r>
            <a:r>
              <a:rPr lang="hu-HU" sz="2400" dirty="0" smtClean="0">
                <a:effectLst/>
              </a:rPr>
              <a:t>/</a:t>
            </a:r>
            <a:r>
              <a:rPr lang="hu-HU" sz="2400" dirty="0" err="1" smtClean="0">
                <a:effectLst/>
              </a:rPr>
              <a:t>LED-csomagból</a:t>
            </a:r>
            <a:r>
              <a:rPr lang="hu-HU" sz="2400" dirty="0" smtClean="0">
                <a:effectLst/>
              </a:rPr>
              <a:t> álló összeállítás, mely tartalmazhat elektromos, optikai, mechanikus és termikus alkatrészeket, interfészeket és előtéteket (vezérlő készülék - </a:t>
            </a:r>
            <a:r>
              <a:rPr lang="hu-HU" sz="2400" dirty="0" err="1" smtClean="0">
                <a:effectLst/>
              </a:rPr>
              <a:t>controlgear</a:t>
            </a:r>
            <a:r>
              <a:rPr lang="hu-HU" sz="2400" dirty="0" smtClean="0">
                <a:effectLst/>
              </a:rPr>
              <a:t>)</a:t>
            </a:r>
            <a:endParaRPr lang="en-GB" sz="2400" dirty="0" smtClean="0">
              <a:effectLst/>
            </a:endParaRPr>
          </a:p>
        </p:txBody>
      </p:sp>
      <p:pic>
        <p:nvPicPr>
          <p:cNvPr id="14340" name="Picture 4" descr="Talexx-Tape_2010-10-15_15-28-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141663"/>
            <a:ext cx="1363663" cy="1493837"/>
          </a:xfrm>
          <a:prstGeom prst="rect">
            <a:avLst/>
          </a:prstGeom>
          <a:noFill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 l="15005" r="11362"/>
          <a:stretch>
            <a:fillRect/>
          </a:stretch>
        </p:blipFill>
        <p:spPr bwMode="auto">
          <a:xfrm>
            <a:off x="2124075" y="3141663"/>
            <a:ext cx="1384300" cy="1439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/>
          <a:srcRect t="6787" r="7623"/>
          <a:stretch>
            <a:fillRect/>
          </a:stretch>
        </p:blipFill>
        <p:spPr bwMode="auto">
          <a:xfrm>
            <a:off x="3779838" y="3141663"/>
            <a:ext cx="194468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5" cstate="print"/>
          <a:srcRect l="5392"/>
          <a:stretch>
            <a:fillRect/>
          </a:stretch>
        </p:blipFill>
        <p:spPr bwMode="auto">
          <a:xfrm>
            <a:off x="6443663" y="3213100"/>
            <a:ext cx="208915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6" cstate="print"/>
          <a:srcRect t="1263" r="1790"/>
          <a:stretch>
            <a:fillRect/>
          </a:stretch>
        </p:blipFill>
        <p:spPr bwMode="auto">
          <a:xfrm>
            <a:off x="1476375" y="4868863"/>
            <a:ext cx="3492500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7" cstate="print"/>
          <a:srcRect r="47261"/>
          <a:stretch>
            <a:fillRect/>
          </a:stretch>
        </p:blipFill>
        <p:spPr bwMode="auto">
          <a:xfrm>
            <a:off x="5364163" y="4962525"/>
            <a:ext cx="266541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7" cstate="print"/>
          <a:srcRect r="47261"/>
          <a:stretch>
            <a:fillRect/>
          </a:stretch>
        </p:blipFill>
        <p:spPr bwMode="auto">
          <a:xfrm>
            <a:off x="5364163" y="4860925"/>
            <a:ext cx="27654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88125" y="638175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C7206A8-473B-4B6E-9825-A26A910C2F55}" type="slidenum">
              <a:rPr lang="en-GB"/>
              <a:pPr>
                <a:defRPr/>
              </a:pPr>
              <a:t>75</a:t>
            </a:fld>
            <a:endParaRPr lang="en-GB"/>
          </a:p>
        </p:txBody>
      </p:sp>
      <p:sp>
        <p:nvSpPr>
          <p:cNvPr id="21506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hu-HU" smtClean="0">
                <a:effectLst/>
              </a:rPr>
              <a:t>LED light engine</a:t>
            </a:r>
            <a:endParaRPr lang="en-GB" smtClean="0">
              <a:effectLst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3268663"/>
          </a:xfrm>
          <a:noFill/>
        </p:spPr>
        <p:txBody>
          <a:bodyPr/>
          <a:lstStyle/>
          <a:p>
            <a:r>
              <a:rPr lang="hu-HU" dirty="0" smtClean="0">
                <a:effectLst/>
              </a:rPr>
              <a:t>Tokozott </a:t>
            </a:r>
            <a:r>
              <a:rPr lang="hu-HU" dirty="0" err="1" smtClean="0">
                <a:effectLst/>
              </a:rPr>
              <a:t>LEDekből</a:t>
            </a:r>
            <a:r>
              <a:rPr lang="hu-HU" dirty="0" smtClean="0">
                <a:effectLst/>
              </a:rPr>
              <a:t>/</a:t>
            </a:r>
            <a:r>
              <a:rPr lang="hu-HU" dirty="0" err="1" smtClean="0">
                <a:effectLst/>
              </a:rPr>
              <a:t>LED-csomagokból</a:t>
            </a:r>
            <a:r>
              <a:rPr lang="hu-HU" dirty="0" smtClean="0">
                <a:effectLst/>
              </a:rPr>
              <a:t> vagy –modulokból álló összeállítás, mely tartalmazza a </a:t>
            </a:r>
            <a:r>
              <a:rPr lang="hu-HU" dirty="0" err="1" smtClean="0">
                <a:effectLst/>
              </a:rPr>
              <a:t>LED-előtétet</a:t>
            </a:r>
            <a:r>
              <a:rPr lang="hu-HU" dirty="0" smtClean="0">
                <a:effectLst/>
              </a:rPr>
              <a:t>, optikai és termikus egységeket. Külön rendelésre készített csatlakozón át csatlakozik a hálózatra. </a:t>
            </a:r>
            <a:endParaRPr lang="en-GB" dirty="0" smtClean="0">
              <a:effectLst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365625"/>
            <a:ext cx="2670175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88125" y="638175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D1FCDFD-794A-4481-95D5-ACE230D27116}" type="slidenum">
              <a:rPr lang="en-GB"/>
              <a:pPr>
                <a:defRPr/>
              </a:pPr>
              <a:t>76</a:t>
            </a:fld>
            <a:endParaRPr lang="en-GB"/>
          </a:p>
        </p:txBody>
      </p:sp>
      <p:sp>
        <p:nvSpPr>
          <p:cNvPr id="17410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hu-HU" smtClean="0">
                <a:effectLst/>
              </a:rPr>
              <a:t>LED-lámpa</a:t>
            </a:r>
            <a:endParaRPr lang="en-GB" smtClean="0">
              <a:effectLst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2530475" cy="4525963"/>
          </a:xfrm>
          <a:noFill/>
        </p:spPr>
        <p:txBody>
          <a:bodyPr/>
          <a:lstStyle/>
          <a:p>
            <a:r>
              <a:rPr lang="hu-HU" sz="2800" dirty="0" smtClean="0">
                <a:effectLst/>
              </a:rPr>
              <a:t>Lámpa, mely egy vagy több tokozott </a:t>
            </a:r>
            <a:r>
              <a:rPr lang="hu-HU" sz="2800" dirty="0" err="1" smtClean="0">
                <a:effectLst/>
              </a:rPr>
              <a:t>LEDet</a:t>
            </a:r>
            <a:r>
              <a:rPr lang="hu-HU" sz="2800" dirty="0" smtClean="0">
                <a:effectLst/>
              </a:rPr>
              <a:t>/</a:t>
            </a:r>
            <a:r>
              <a:rPr lang="hu-HU" sz="2800" dirty="0" err="1" smtClean="0">
                <a:effectLst/>
              </a:rPr>
              <a:t>LED-csomagot</a:t>
            </a:r>
            <a:r>
              <a:rPr lang="hu-HU" sz="2800" dirty="0" smtClean="0">
                <a:effectLst/>
              </a:rPr>
              <a:t> vagy modult tartalmaz és lámpafejjel rendelkezik</a:t>
            </a:r>
            <a:endParaRPr lang="en-GB" sz="2800" dirty="0" smtClean="0">
              <a:effectLst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419475" y="1773238"/>
            <a:ext cx="792163" cy="1295400"/>
            <a:chOff x="3573" y="8644"/>
            <a:chExt cx="918" cy="1800"/>
          </a:xfrm>
        </p:grpSpPr>
        <p:pic>
          <p:nvPicPr>
            <p:cNvPr id="17413" name="Picture 5" descr="SPPR3_LEDREFBU_E27_A5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73" y="8644"/>
              <a:ext cx="918" cy="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4" name="Line 6"/>
            <p:cNvSpPr>
              <a:spLocks noChangeShapeType="1"/>
            </p:cNvSpPr>
            <p:nvPr/>
          </p:nvSpPr>
          <p:spPr bwMode="auto">
            <a:xfrm>
              <a:off x="3843" y="9297"/>
              <a:ext cx="360" cy="0"/>
            </a:xfrm>
            <a:prstGeom prst="line">
              <a:avLst/>
            </a:prstGeom>
            <a:noFill/>
            <a:ln w="7620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pic>
        <p:nvPicPr>
          <p:cNvPr id="17415" name="Picture 7" descr="lamp1"/>
          <p:cNvPicPr>
            <a:picLocks noChangeAspect="1" noChangeArrowheads="1"/>
          </p:cNvPicPr>
          <p:nvPr/>
        </p:nvPicPr>
        <p:blipFill>
          <a:blip r:embed="rId3" cstate="print"/>
          <a:srcRect l="3189" r="64925" b="30070"/>
          <a:stretch>
            <a:fillRect/>
          </a:stretch>
        </p:blipFill>
        <p:spPr bwMode="auto">
          <a:xfrm>
            <a:off x="4859338" y="1773238"/>
            <a:ext cx="98266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AccentLED_4W_GU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1844675"/>
            <a:ext cx="1368425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306763"/>
            <a:ext cx="2376488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4500563" y="5013325"/>
            <a:ext cx="34575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 sz="2400">
                <a:latin typeface="Arial" charset="0"/>
              </a:rPr>
              <a:t>A lámpafej lehet </a:t>
            </a:r>
          </a:p>
          <a:p>
            <a:r>
              <a:rPr lang="hu-HU" sz="2400">
                <a:latin typeface="Arial" charset="0"/>
              </a:rPr>
              <a:t>új típusú, </a:t>
            </a:r>
          </a:p>
          <a:p>
            <a:r>
              <a:rPr lang="hu-HU" sz="2400">
                <a:latin typeface="Arial" charset="0"/>
              </a:rPr>
              <a:t>LED-lámpához </a:t>
            </a:r>
          </a:p>
          <a:p>
            <a:r>
              <a:rPr lang="hu-HU" sz="2400">
                <a:latin typeface="Arial" charset="0"/>
              </a:rPr>
              <a:t>fejlesztett lámpafej.</a:t>
            </a:r>
            <a:endParaRPr lang="en-GB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9614D85-2C08-4B25-835B-B43660B3D802}" type="datetime1">
              <a:rPr lang="hu-HU" smtClean="0"/>
              <a:pPr/>
              <a:t>2014.11.16.</a:t>
            </a:fld>
            <a:endParaRPr lang="hu-HU"/>
          </a:p>
        </p:txBody>
      </p:sp>
      <p:sp>
        <p:nvSpPr>
          <p:cNvPr id="10243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smtClean="0"/>
              <a:t>OMKTI</a:t>
            </a:r>
          </a:p>
        </p:txBody>
      </p:sp>
      <p:sp>
        <p:nvSpPr>
          <p:cNvPr id="10244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9924AC-C5F2-48F7-906C-22BA02A9CE40}" type="slidenum">
              <a:rPr lang="hu-HU" smtClean="0"/>
              <a:pPr/>
              <a:t>8</a:t>
            </a:fld>
            <a:endParaRPr lang="hu-HU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3384550" cy="1143000"/>
          </a:xfrm>
        </p:spPr>
        <p:txBody>
          <a:bodyPr/>
          <a:lstStyle/>
          <a:p>
            <a:pPr eaLnBrk="1" hangingPunct="1"/>
            <a:r>
              <a:rPr lang="hu-HU" smtClean="0"/>
              <a:t>Fej típusok</a:t>
            </a:r>
          </a:p>
        </p:txBody>
      </p:sp>
      <p:pic>
        <p:nvPicPr>
          <p:cNvPr id="10246" name="Picture 3" descr="fejek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114800" y="0"/>
            <a:ext cx="4672013" cy="6469063"/>
          </a:xfrm>
          <a:noFill/>
        </p:spPr>
      </p:pic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4152900" y="5638800"/>
            <a:ext cx="838200" cy="609600"/>
          </a:xfrm>
          <a:prstGeom prst="ellips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4581" name="Oval 5"/>
          <p:cNvSpPr>
            <a:spLocks noChangeArrowheads="1"/>
          </p:cNvSpPr>
          <p:nvPr/>
        </p:nvSpPr>
        <p:spPr bwMode="auto">
          <a:xfrm>
            <a:off x="4305300" y="4241800"/>
            <a:ext cx="838200" cy="609600"/>
          </a:xfrm>
          <a:prstGeom prst="ellips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  <p:bldP spid="2458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átum helye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0AF8EBB-F514-4ECC-ACFD-110BD3C3E057}" type="datetime1">
              <a:rPr lang="hu-HU" smtClean="0"/>
              <a:pPr/>
              <a:t>2014.11.16.</a:t>
            </a:fld>
            <a:endParaRPr lang="hu-HU"/>
          </a:p>
        </p:txBody>
      </p:sp>
      <p:sp>
        <p:nvSpPr>
          <p:cNvPr id="11267" name="Élőláb helye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smtClean="0"/>
              <a:t>OMKTI</a:t>
            </a:r>
          </a:p>
        </p:txBody>
      </p:sp>
      <p:sp>
        <p:nvSpPr>
          <p:cNvPr id="11268" name="Dia számának hely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75C95E-2A4E-4D8D-8434-2AE56BFF844E}" type="slidenum">
              <a:rPr lang="hu-HU" smtClean="0"/>
              <a:pPr/>
              <a:t>9</a:t>
            </a:fld>
            <a:endParaRPr lang="hu-HU" smtClean="0"/>
          </a:p>
        </p:txBody>
      </p:sp>
      <p:pic>
        <p:nvPicPr>
          <p:cNvPr id="11269" name="Picture 2" descr="6-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850" y="1125538"/>
            <a:ext cx="8240713" cy="324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547813" y="549275"/>
            <a:ext cx="6048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b="1">
                <a:effectLst>
                  <a:outerShdw blurRad="38100" dist="38100" dir="2700000" algn="tl">
                    <a:srgbClr val="FFFFFF"/>
                  </a:outerShdw>
                </a:effectLst>
              </a:rPr>
              <a:t>Energia - folyam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1571</Words>
  <Application>Microsoft Office PowerPoint</Application>
  <PresentationFormat>Diavetítés a képernyőre (4:3 oldalarány)</PresentationFormat>
  <Paragraphs>498</Paragraphs>
  <Slides>76</Slides>
  <Notes>3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5</vt:i4>
      </vt:variant>
      <vt:variant>
        <vt:lpstr>Diacímek</vt:lpstr>
      </vt:variant>
      <vt:variant>
        <vt:i4>76</vt:i4>
      </vt:variant>
    </vt:vector>
  </HeadingPairs>
  <TitlesOfParts>
    <vt:vector size="82" baseType="lpstr">
      <vt:lpstr>Office-téma</vt:lpstr>
      <vt:lpstr>Bitkép</vt:lpstr>
      <vt:lpstr>Dokumentum</vt:lpstr>
      <vt:lpstr>Munkalap</vt:lpstr>
      <vt:lpstr>Photo Editor Photo</vt:lpstr>
      <vt:lpstr>Image</vt:lpstr>
      <vt:lpstr>3.ea. Fényforrások</vt:lpstr>
      <vt:lpstr>Fényforrások rendszere</vt:lpstr>
      <vt:lpstr>Kisülőlámpák</vt:lpstr>
      <vt:lpstr>Villamos fényforrások működési elve </vt:lpstr>
      <vt:lpstr>Ismétlés: fénykeltés izzítással</vt:lpstr>
      <vt:lpstr>6. dia</vt:lpstr>
      <vt:lpstr>Edison fej</vt:lpstr>
      <vt:lpstr>Fej típusok</vt:lpstr>
      <vt:lpstr>9. dia</vt:lpstr>
      <vt:lpstr>Izzólámpa fajták</vt:lpstr>
      <vt:lpstr>11. dia</vt:lpstr>
      <vt:lpstr>12. dia</vt:lpstr>
      <vt:lpstr>Halogénlámpa</vt:lpstr>
      <vt:lpstr>14. dia</vt:lpstr>
      <vt:lpstr>15. dia</vt:lpstr>
      <vt:lpstr>16. dia</vt:lpstr>
      <vt:lpstr>Hőmérsékleti sugárzókat jellemezte</vt:lpstr>
      <vt:lpstr>Folyamatok gázkisülésben </vt:lpstr>
      <vt:lpstr>Gázkisülés</vt:lpstr>
      <vt:lpstr>Gázkisülés feszültség-áram karakterisztikája</vt:lpstr>
      <vt:lpstr>Gázkisülések 1.</vt:lpstr>
      <vt:lpstr>Fénycsövek</vt:lpstr>
      <vt:lpstr>23. dia</vt:lpstr>
      <vt:lpstr>Különböző színhőmérsékletű háromsávos fénycsövek spektruma</vt:lpstr>
      <vt:lpstr>Méretek</vt:lpstr>
      <vt:lpstr>Fénycső energiafolyam-ábra és fényáram-tartása</vt:lpstr>
      <vt:lpstr>Üzemeltetés kellékei Hagyományos és elektronikus előtétek, gyújtók</vt:lpstr>
      <vt:lpstr>28. dia</vt:lpstr>
      <vt:lpstr>Speciális fénycső-típusok </vt:lpstr>
      <vt:lpstr>Speciális fénycső-típusok </vt:lpstr>
      <vt:lpstr>Alkalmazások</vt:lpstr>
      <vt:lpstr>Rejtett világítás lakásban</vt:lpstr>
      <vt:lpstr>Ipari alkalmazás</vt:lpstr>
      <vt:lpstr>34. dia</vt:lpstr>
      <vt:lpstr>35. dia</vt:lpstr>
      <vt:lpstr>A kompakt fénycsövek két fő típusa 1.</vt:lpstr>
      <vt:lpstr>Kompakt fénycső kialakítások</vt:lpstr>
      <vt:lpstr>Kompakt fénycső fejtípusok</vt:lpstr>
      <vt:lpstr>Indukciós lámpák </vt:lpstr>
      <vt:lpstr>40. dia</vt:lpstr>
      <vt:lpstr>Indukcióslámpák főbb jellemzői</vt:lpstr>
      <vt:lpstr>42. dia</vt:lpstr>
      <vt:lpstr>43. dia</vt:lpstr>
      <vt:lpstr>44. dia</vt:lpstr>
      <vt:lpstr>45. dia</vt:lpstr>
      <vt:lpstr>Kis nyomású nátriumlámpák főbb jellemzői</vt:lpstr>
      <vt:lpstr>Történeti áttekintés</vt:lpstr>
      <vt:lpstr>ZnS electrolumineszcencia</vt:lpstr>
      <vt:lpstr>LED tulajdonság függ:</vt:lpstr>
      <vt:lpstr>LED-ek fejlődéstörténete</vt:lpstr>
      <vt:lpstr>51. dia</vt:lpstr>
      <vt:lpstr>52. dia</vt:lpstr>
      <vt:lpstr>A világító dióda egyszerűsített sávképe</vt:lpstr>
      <vt:lpstr>Közvetlen és közvetett átmenet, lényeges hatásfok különbség</vt:lpstr>
      <vt:lpstr>LED keresztmetszet</vt:lpstr>
      <vt:lpstr>LED lapka (morzsa) a reflektáló foglalatban</vt:lpstr>
      <vt:lpstr>Nagyteljesítményű LED, 5 W</vt:lpstr>
      <vt:lpstr>Fénypor, tokozás</vt:lpstr>
      <vt:lpstr>Sok egyedi LED morzsából összetett fényforrás</vt:lpstr>
      <vt:lpstr>LED színképek</vt:lpstr>
      <vt:lpstr>Kék LED+sárga fénypor=fehér</vt:lpstr>
      <vt:lpstr>Fehér fény vörös, zöld és kék LED használatával</vt:lpstr>
      <vt:lpstr>2007 Szeptember (Cree)</vt:lpstr>
      <vt:lpstr>LED élettartam</vt:lpstr>
      <vt:lpstr>LED tulajdonságok</vt:lpstr>
      <vt:lpstr>Vörös LED színképének hőmérsékletfüggése</vt:lpstr>
      <vt:lpstr>Fényporos fehér LED színképének hőmérsékletfüggése</vt:lpstr>
      <vt:lpstr>Különböző összetételű LEDek fényáramának hőmérsékletfüggése</vt:lpstr>
      <vt:lpstr>LED-ek meghibásodásának okai</vt:lpstr>
      <vt:lpstr>LED-ek és az emberi szemvédelme</vt:lpstr>
      <vt:lpstr>Világító diódás (LED-es) fogalmak</vt:lpstr>
      <vt:lpstr>LED-tok(?) (package)</vt:lpstr>
      <vt:lpstr>LED-mátrix/tömb (LED array)</vt:lpstr>
      <vt:lpstr>LED-modul (LED module)</vt:lpstr>
      <vt:lpstr>LED light engine</vt:lpstr>
      <vt:lpstr>LED-lámpa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3.ea. Fényforrások</dc:title>
  <dc:creator>nva</dc:creator>
  <cp:lastModifiedBy>nva</cp:lastModifiedBy>
  <cp:revision>9</cp:revision>
  <dcterms:created xsi:type="dcterms:W3CDTF">2014-11-16T15:36:14Z</dcterms:created>
  <dcterms:modified xsi:type="dcterms:W3CDTF">2014-11-16T16:52:06Z</dcterms:modified>
</cp:coreProperties>
</file>